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slideMasters/slideMaster45.xml" ContentType="application/vnd.openxmlformats-officedocument.presentationml.slideMaster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</p:sldIdLst>
  <p:notesMasterIdLst>
    <p:notesMasterId r:id="rId47"/>
  </p:notesMasterIdLst>
  <p:sldSz cx="14630400" cy="8229600"/>
  <p:notesSz cx="8229600" cy="14630400"/>
  <p:embeddedFontLst>
    <p:embeddedFont>
      <p:font typeface="Open Sans"/>
      <p:regular r:id="rId52"/>
    </p:embeddedFont>
    <p:embeddedFont>
      <p:font typeface="Open Sans"/>
      <p:regular r:id="rId53"/>
    </p:embeddedFont>
    <p:embeddedFont>
      <p:font typeface="Open Sans"/>
      <p:regular r:id="rId54"/>
    </p:embeddedFont>
    <p:embeddedFont>
      <p:font typeface="Open Sans"/>
      <p:regular r:id="rId55"/>
    </p:embeddedFont>
    <p:embeddedFont>
      <p:font typeface="Open Sans"/>
      <p:regular r:id="rId56"/>
    </p:embeddedFont>
    <p:embeddedFont>
      <p:font typeface="Open Sans"/>
      <p:regular r:id="rId57"/>
    </p:embeddedFont>
    <p:embeddedFont>
      <p:font typeface="Open Sans"/>
      <p:regular r:id="rId58"/>
    </p:embeddedFont>
    <p:embeddedFont>
      <p:font typeface="Open Sans"/>
      <p:regular r:id="rId59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notesMaster" Target="notesMasters/notesMaster1.xml"/><Relationship Id="rId48" Type="http://schemas.openxmlformats.org/officeDocument/2006/relationships/presProps" Target="presProps.xml"/><Relationship Id="rId49" Type="http://schemas.openxmlformats.org/officeDocument/2006/relationships/viewProps" Target="viewProps.xml"/><Relationship Id="rId50" Type="http://schemas.openxmlformats.org/officeDocument/2006/relationships/theme" Target="theme/theme1.xml"/><Relationship Id="rId51" Type="http://schemas.openxmlformats.org/officeDocument/2006/relationships/tableStyles" Target="tableStyles.xml"/><Relationship Id="rId52" Type="http://schemas.openxmlformats.org/officeDocument/2006/relationships/font" Target="fonts/font1.fntdata"/><Relationship Id="rId53" Type="http://schemas.openxmlformats.org/officeDocument/2006/relationships/font" Target="fonts/font2.fntdata"/><Relationship Id="rId54" Type="http://schemas.openxmlformats.org/officeDocument/2006/relationships/font" Target="fonts/font3.fntdata"/><Relationship Id="rId55" Type="http://schemas.openxmlformats.org/officeDocument/2006/relationships/font" Target="fonts/font4.fntdata"/><Relationship Id="rId56" Type="http://schemas.openxmlformats.org/officeDocument/2006/relationships/font" Target="fonts/font5.fntdata"/><Relationship Id="rId57" Type="http://schemas.openxmlformats.org/officeDocument/2006/relationships/font" Target="fonts/font6.fntdata"/><Relationship Id="rId58" Type="http://schemas.openxmlformats.org/officeDocument/2006/relationships/font" Target="fonts/font7.fntdata"/><Relationship Id="rId59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_rels/notesSlide4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24.xml"/><Relationship Id="rId25" Type="http://schemas.openxmlformats.org/officeDocument/2006/relationships/slideLayout" Target="../slideLayouts/slideLayout25.xml"/><Relationship Id="rId26" Type="http://schemas.openxmlformats.org/officeDocument/2006/relationships/slideLayout" Target="../slideLayouts/slideLayout26.xml"/><Relationship Id="rId27" Type="http://schemas.openxmlformats.org/officeDocument/2006/relationships/slideLayout" Target="../slideLayouts/slideLayout27.xml"/><Relationship Id="rId28" Type="http://schemas.openxmlformats.org/officeDocument/2006/relationships/slideLayout" Target="../slideLayouts/slideLayout28.xml"/><Relationship Id="rId29" Type="http://schemas.openxmlformats.org/officeDocument/2006/relationships/slideLayout" Target="../slideLayouts/slideLayout29.xml"/><Relationship Id="rId30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31.xml"/><Relationship Id="rId32" Type="http://schemas.openxmlformats.org/officeDocument/2006/relationships/slideLayout" Target="../slideLayouts/slideLayout32.xml"/><Relationship Id="rId33" Type="http://schemas.openxmlformats.org/officeDocument/2006/relationships/slideLayout" Target="../slideLayouts/slideLayout33.xml"/><Relationship Id="rId34" Type="http://schemas.openxmlformats.org/officeDocument/2006/relationships/slideLayout" Target="../slideLayouts/slideLayout34.xml"/><Relationship Id="rId35" Type="http://schemas.openxmlformats.org/officeDocument/2006/relationships/slideLayout" Target="../slideLayouts/slideLayout35.xml"/><Relationship Id="rId36" Type="http://schemas.openxmlformats.org/officeDocument/2006/relationships/slideLayout" Target="../slideLayouts/slideLayout36.xml"/><Relationship Id="rId37" Type="http://schemas.openxmlformats.org/officeDocument/2006/relationships/slideLayout" Target="../slideLayouts/slideLayout37.xml"/><Relationship Id="rId38" Type="http://schemas.openxmlformats.org/officeDocument/2006/relationships/slideLayout" Target="../slideLayouts/slideLayout38.xml"/><Relationship Id="rId39" Type="http://schemas.openxmlformats.org/officeDocument/2006/relationships/slideLayout" Target="../slideLayouts/slideLayout39.xml"/><Relationship Id="rId40" Type="http://schemas.openxmlformats.org/officeDocument/2006/relationships/slideLayout" Target="../slideLayouts/slideLayout40.xml"/><Relationship Id="rId41" Type="http://schemas.openxmlformats.org/officeDocument/2006/relationships/slideLayout" Target="../slideLayouts/slideLayout41.xml"/><Relationship Id="rId42" Type="http://schemas.openxmlformats.org/officeDocument/2006/relationships/slideLayout" Target="../slideLayouts/slideLayout42.xml"/><Relationship Id="rId43" Type="http://schemas.openxmlformats.org/officeDocument/2006/relationships/slideLayout" Target="../slideLayouts/slideLayout43.xml"/><Relationship Id="rId44" Type="http://schemas.openxmlformats.org/officeDocument/2006/relationships/slideLayout" Target="../slideLayouts/slideLayout44.xml"/><Relationship Id="rId45" Type="http://schemas.openxmlformats.org/officeDocument/2006/relationships/slideLayout" Target="../slideLayouts/slideLayout45.xml"/><Relationship Id="rId46" Type="http://schemas.openxmlformats.org/officeDocument/2006/relationships/slideLayout" Target="../slideLayouts/slideLayout46.xml"/><Relationship Id="rId4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  <p:sldLayoutId id="2147483686" r:id="rId38"/>
    <p:sldLayoutId id="2147483687" r:id="rId39"/>
    <p:sldLayoutId id="2147483688" r:id="rId40"/>
    <p:sldLayoutId id="2147483689" r:id="rId41"/>
    <p:sldLayoutId id="2147483690" r:id="rId42"/>
    <p:sldLayoutId id="2147483691" r:id="rId43"/>
    <p:sldLayoutId id="2147483692" r:id="rId44"/>
    <p:sldLayoutId id="2147483693" r:id="rId45"/>
    <p:sldLayoutId id="2147483694" r:id="rId46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4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5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6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7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8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9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0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2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3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4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5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6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7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8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9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20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21.xml"/><Relationship Id="rId6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slideLayout" Target="../slideLayouts/slideLayout22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image" Target="../media/image-22-2.png"/><Relationship Id="rId3" Type="http://schemas.openxmlformats.org/officeDocument/2006/relationships/image" Target="../media/image-22-3.png"/><Relationship Id="rId4" Type="http://schemas.openxmlformats.org/officeDocument/2006/relationships/image" Target="../media/image-22-4.png"/><Relationship Id="rId5" Type="http://schemas.openxmlformats.org/officeDocument/2006/relationships/image" Target="../media/image-22-5.png"/><Relationship Id="rId6" Type="http://schemas.openxmlformats.org/officeDocument/2006/relationships/image" Target="../media/image-22-6.png"/><Relationship Id="rId7" Type="http://schemas.openxmlformats.org/officeDocument/2006/relationships/slideLayout" Target="../slideLayouts/slideLayout23.xml"/><Relationship Id="rId8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image" Target="../media/image-23-2.png"/><Relationship Id="rId3" Type="http://schemas.openxmlformats.org/officeDocument/2006/relationships/slideLayout" Target="../slideLayouts/slideLayout24.xml"/><Relationship Id="rId4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image" Target="../media/image-24-2.png"/><Relationship Id="rId3" Type="http://schemas.openxmlformats.org/officeDocument/2006/relationships/slideLayout" Target="../slideLayouts/slideLayout25.xml"/><Relationship Id="rId4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image" Target="../media/image-25-2.png"/><Relationship Id="rId3" Type="http://schemas.openxmlformats.org/officeDocument/2006/relationships/image" Target="../media/image-25-3.png"/><Relationship Id="rId4" Type="http://schemas.openxmlformats.org/officeDocument/2006/relationships/image" Target="../media/image-25-4.png"/><Relationship Id="rId5" Type="http://schemas.openxmlformats.org/officeDocument/2006/relationships/image" Target="../media/image-25-5.png"/><Relationship Id="rId6" Type="http://schemas.openxmlformats.org/officeDocument/2006/relationships/slideLayout" Target="../slideLayouts/slideLayout26.xml"/><Relationship Id="rId7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image" Target="../media/image-26-2.png"/><Relationship Id="rId3" Type="http://schemas.openxmlformats.org/officeDocument/2006/relationships/slideLayout" Target="../slideLayouts/slideLayout27.xml"/><Relationship Id="rId4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slideLayout" Target="../slideLayouts/slideLayout28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png"/><Relationship Id="rId2" Type="http://schemas.openxmlformats.org/officeDocument/2006/relationships/slideLayout" Target="../slideLayouts/slideLayout29.xml"/><Relationship Id="rId3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png"/><Relationship Id="rId2" Type="http://schemas.openxmlformats.org/officeDocument/2006/relationships/image" Target="../media/image-29-2.png"/><Relationship Id="rId3" Type="http://schemas.openxmlformats.org/officeDocument/2006/relationships/image" Target="../media/image-29-3.png"/><Relationship Id="rId4" Type="http://schemas.openxmlformats.org/officeDocument/2006/relationships/image" Target="../media/image-29-4.png"/><Relationship Id="rId5" Type="http://schemas.openxmlformats.org/officeDocument/2006/relationships/image" Target="../media/image-29-5.png"/><Relationship Id="rId6" Type="http://schemas.openxmlformats.org/officeDocument/2006/relationships/image" Target="../media/image-29-6.png"/><Relationship Id="rId7" Type="http://schemas.openxmlformats.org/officeDocument/2006/relationships/image" Target="../media/image-29-7.png"/><Relationship Id="rId8" Type="http://schemas.openxmlformats.org/officeDocument/2006/relationships/slideLayout" Target="../slideLayouts/slideLayout30.xml"/><Relationship Id="rId9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0-1.png"/><Relationship Id="rId2" Type="http://schemas.openxmlformats.org/officeDocument/2006/relationships/slideLayout" Target="../slideLayouts/slideLayout31.xml"/><Relationship Id="rId3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1-1.png"/><Relationship Id="rId2" Type="http://schemas.openxmlformats.org/officeDocument/2006/relationships/image" Target="../media/image-31-2.png"/><Relationship Id="rId3" Type="http://schemas.openxmlformats.org/officeDocument/2006/relationships/image" Target="../media/image-31-3.png"/><Relationship Id="rId4" Type="http://schemas.openxmlformats.org/officeDocument/2006/relationships/image" Target="../media/image-31-4.png"/><Relationship Id="rId5" Type="http://schemas.openxmlformats.org/officeDocument/2006/relationships/image" Target="../media/image-31-5.png"/><Relationship Id="rId6" Type="http://schemas.openxmlformats.org/officeDocument/2006/relationships/image" Target="../media/image-31-6.png"/><Relationship Id="rId7" Type="http://schemas.openxmlformats.org/officeDocument/2006/relationships/image" Target="../media/image-31-7.png"/><Relationship Id="rId8" Type="http://schemas.openxmlformats.org/officeDocument/2006/relationships/image" Target="../media/image-31-8.png"/><Relationship Id="rId9" Type="http://schemas.openxmlformats.org/officeDocument/2006/relationships/image" Target="../media/image-31-9.png"/><Relationship Id="rId10" Type="http://schemas.openxmlformats.org/officeDocument/2006/relationships/slideLayout" Target="../slideLayouts/slideLayout32.xml"/><Relationship Id="rId11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2-1.png"/><Relationship Id="rId2" Type="http://schemas.openxmlformats.org/officeDocument/2006/relationships/image" Target="../media/image-32-2.png"/><Relationship Id="rId3" Type="http://schemas.openxmlformats.org/officeDocument/2006/relationships/image" Target="../media/image-32-3.png"/><Relationship Id="rId4" Type="http://schemas.openxmlformats.org/officeDocument/2006/relationships/image" Target="../media/image-32-4.png"/><Relationship Id="rId5" Type="http://schemas.openxmlformats.org/officeDocument/2006/relationships/image" Target="../media/image-32-5.png"/><Relationship Id="rId6" Type="http://schemas.openxmlformats.org/officeDocument/2006/relationships/slideLayout" Target="../slideLayouts/slideLayout33.xml"/><Relationship Id="rId7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3-1.png"/><Relationship Id="rId2" Type="http://schemas.openxmlformats.org/officeDocument/2006/relationships/image" Target="../media/image-33-2.png"/><Relationship Id="rId3" Type="http://schemas.openxmlformats.org/officeDocument/2006/relationships/image" Target="../media/image-33-3.png"/><Relationship Id="rId4" Type="http://schemas.openxmlformats.org/officeDocument/2006/relationships/image" Target="../media/image-33-4.png"/><Relationship Id="rId5" Type="http://schemas.openxmlformats.org/officeDocument/2006/relationships/image" Target="../media/image-33-5.png"/><Relationship Id="rId6" Type="http://schemas.openxmlformats.org/officeDocument/2006/relationships/slideLayout" Target="../slideLayouts/slideLayout34.xml"/><Relationship Id="rId7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4-1.png"/><Relationship Id="rId2" Type="http://schemas.openxmlformats.org/officeDocument/2006/relationships/image" Target="../media/image-34-2.png"/><Relationship Id="rId3" Type="http://schemas.openxmlformats.org/officeDocument/2006/relationships/slideLayout" Target="../slideLayouts/slideLayout35.xml"/><Relationship Id="rId4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5-1.png"/><Relationship Id="rId2" Type="http://schemas.openxmlformats.org/officeDocument/2006/relationships/slideLayout" Target="../slideLayouts/slideLayout36.xml"/><Relationship Id="rId3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6-1.png"/><Relationship Id="rId2" Type="http://schemas.openxmlformats.org/officeDocument/2006/relationships/image" Target="../media/image-36-2.png"/><Relationship Id="rId3" Type="http://schemas.openxmlformats.org/officeDocument/2006/relationships/image" Target="../media/image-36-3.png"/><Relationship Id="rId4" Type="http://schemas.openxmlformats.org/officeDocument/2006/relationships/image" Target="../media/image-36-4.png"/><Relationship Id="rId5" Type="http://schemas.openxmlformats.org/officeDocument/2006/relationships/slideLayout" Target="../slideLayouts/slideLayout37.xml"/><Relationship Id="rId6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7-1.png"/><Relationship Id="rId2" Type="http://schemas.openxmlformats.org/officeDocument/2006/relationships/image" Target="../media/image-37-2.png"/><Relationship Id="rId3" Type="http://schemas.openxmlformats.org/officeDocument/2006/relationships/image" Target="../media/image-37-3.png"/><Relationship Id="rId4" Type="http://schemas.openxmlformats.org/officeDocument/2006/relationships/image" Target="../media/image-37-4.png"/><Relationship Id="rId5" Type="http://schemas.openxmlformats.org/officeDocument/2006/relationships/slideLayout" Target="../slideLayouts/slideLayout38.xml"/><Relationship Id="rId6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8-1.png"/><Relationship Id="rId2" Type="http://schemas.openxmlformats.org/officeDocument/2006/relationships/slideLayout" Target="../slideLayouts/slideLayout39.xml"/><Relationship Id="rId3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9-1.png"/><Relationship Id="rId2" Type="http://schemas.openxmlformats.org/officeDocument/2006/relationships/image" Target="../media/image-39-2.png"/><Relationship Id="rId3" Type="http://schemas.openxmlformats.org/officeDocument/2006/relationships/image" Target="../media/image-39-3.png"/><Relationship Id="rId4" Type="http://schemas.openxmlformats.org/officeDocument/2006/relationships/image" Target="../media/image-39-4.png"/><Relationship Id="rId5" Type="http://schemas.openxmlformats.org/officeDocument/2006/relationships/slideLayout" Target="../slideLayouts/slideLayout40.xml"/><Relationship Id="rId6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0-1.png"/><Relationship Id="rId2" Type="http://schemas.openxmlformats.org/officeDocument/2006/relationships/image" Target="../media/image-40-2.png"/><Relationship Id="rId3" Type="http://schemas.openxmlformats.org/officeDocument/2006/relationships/image" Target="../media/image-40-3.png"/><Relationship Id="rId4" Type="http://schemas.openxmlformats.org/officeDocument/2006/relationships/image" Target="../media/image-40-4.png"/><Relationship Id="rId5" Type="http://schemas.openxmlformats.org/officeDocument/2006/relationships/slideLayout" Target="../slideLayouts/slideLayout41.xml"/><Relationship Id="rId6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1-1.png"/><Relationship Id="rId2" Type="http://schemas.openxmlformats.org/officeDocument/2006/relationships/slideLayout" Target="../slideLayouts/slideLayout42.xml"/><Relationship Id="rId3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2-1.png"/><Relationship Id="rId2" Type="http://schemas.openxmlformats.org/officeDocument/2006/relationships/image" Target="../media/image-42-2.png"/><Relationship Id="rId3" Type="http://schemas.openxmlformats.org/officeDocument/2006/relationships/slideLayout" Target="../slideLayouts/slideLayout43.xml"/><Relationship Id="rId4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3-1.png"/><Relationship Id="rId2" Type="http://schemas.openxmlformats.org/officeDocument/2006/relationships/image" Target="../media/image-43-2.png"/><Relationship Id="rId3" Type="http://schemas.openxmlformats.org/officeDocument/2006/relationships/slideLayout" Target="../slideLayouts/slideLayout44.xml"/><Relationship Id="rId4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4-1.png"/><Relationship Id="rId2" Type="http://schemas.openxmlformats.org/officeDocument/2006/relationships/image" Target="../media/image-44-2.png"/><Relationship Id="rId3" Type="http://schemas.openxmlformats.org/officeDocument/2006/relationships/image" Target="../media/image-44-3.png"/><Relationship Id="rId4" Type="http://schemas.openxmlformats.org/officeDocument/2006/relationships/image" Target="../media/image-44-4.png"/><Relationship Id="rId5" Type="http://schemas.openxmlformats.org/officeDocument/2006/relationships/image" Target="../media/image-44-5.png"/><Relationship Id="rId6" Type="http://schemas.openxmlformats.org/officeDocument/2006/relationships/image" Target="../media/image-44-6.png"/><Relationship Id="rId7" Type="http://schemas.openxmlformats.org/officeDocument/2006/relationships/image" Target="../media/image-44-7.png"/><Relationship Id="rId8" Type="http://schemas.openxmlformats.org/officeDocument/2006/relationships/image" Target="../media/image-44-8.png"/><Relationship Id="rId9" Type="http://schemas.openxmlformats.org/officeDocument/2006/relationships/image" Target="../media/image-44-9.png"/><Relationship Id="rId10" Type="http://schemas.openxmlformats.org/officeDocument/2006/relationships/slideLayout" Target="../slideLayouts/slideLayout45.xml"/><Relationship Id="rId11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5-1.png"/><Relationship Id="rId2" Type="http://schemas.openxmlformats.org/officeDocument/2006/relationships/slideLayout" Target="../slideLayouts/slideLayout46.xml"/><Relationship Id="rId3" Type="http://schemas.openxmlformats.org/officeDocument/2006/relationships/notesSlide" Target="../notesSlides/notesSlide4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2374106"/>
            <a:ext cx="7556421" cy="21263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A REFORMA TRIBUTÁRIA DE 2023/2025 EXPLICADA PARA EMPRESÁRIOS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93790" y="4840605"/>
            <a:ext cx="75564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O que muda, como impacta seu negócio e como se preparar.</a:t>
            </a:r>
            <a:endParaRPr lang="en-US" sz="1750" dirty="0"/>
          </a:p>
        </p:txBody>
      </p:sp>
      <p:sp>
        <p:nvSpPr>
          <p:cNvPr id="5" name="Shape 2"/>
          <p:cNvSpPr/>
          <p:nvPr/>
        </p:nvSpPr>
        <p:spPr>
          <a:xfrm>
            <a:off x="793790" y="5475565"/>
            <a:ext cx="362903" cy="362903"/>
          </a:xfrm>
          <a:prstGeom prst="roundRect">
            <a:avLst>
              <a:gd name="adj" fmla="val 25194296"/>
            </a:avLst>
          </a:prstGeom>
          <a:noFill/>
          <a:ln w="7620">
            <a:solidFill>
              <a:srgbClr val="FFFFFF"/>
            </a:solidFill>
            <a:prstDash val="solid"/>
          </a:ln>
        </p:spPr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410" y="5483185"/>
            <a:ext cx="347663" cy="347663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270040" y="5458658"/>
            <a:ext cx="3531156" cy="3968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por Marcos Roberto Silva</a:t>
            </a:r>
            <a:endParaRPr lang="en-US"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828324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Introdução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3132415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E2E9E4"/>
          </a:solidFill>
          <a:ln w="7620">
            <a:solidFill>
              <a:srgbClr val="C8CFCA"/>
            </a:solidFill>
            <a:prstDash val="solid"/>
          </a:ln>
        </p:spPr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8860" y="3174921"/>
            <a:ext cx="340162" cy="425291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530906" y="3132415"/>
            <a:ext cx="2927747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Reforma já é realidade</a:t>
            </a:r>
            <a:endParaRPr lang="en-US" sz="2200" dirty="0"/>
          </a:p>
        </p:txBody>
      </p:sp>
      <p:sp>
        <p:nvSpPr>
          <p:cNvPr id="7" name="Text 3"/>
          <p:cNvSpPr/>
          <p:nvPr/>
        </p:nvSpPr>
        <p:spPr>
          <a:xfrm>
            <a:off x="1530906" y="3977164"/>
            <a:ext cx="2927747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Simplificação e modernização do sistema tributário</a:t>
            </a:r>
            <a:endParaRPr lang="en-US" sz="1750" dirty="0"/>
          </a:p>
        </p:txBody>
      </p:sp>
      <p:sp>
        <p:nvSpPr>
          <p:cNvPr id="8" name="Shape 4"/>
          <p:cNvSpPr/>
          <p:nvPr/>
        </p:nvSpPr>
        <p:spPr>
          <a:xfrm>
            <a:off x="4685467" y="3132415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E2E9E4"/>
          </a:solidFill>
          <a:ln w="7620">
            <a:solidFill>
              <a:srgbClr val="C8CFCA"/>
            </a:solidFill>
            <a:prstDash val="solid"/>
          </a:ln>
        </p:spPr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0537" y="3174921"/>
            <a:ext cx="340162" cy="425291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5422583" y="3132415"/>
            <a:ext cx="2927747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Redistribuição da carga</a:t>
            </a:r>
            <a:endParaRPr lang="en-US" sz="2200" dirty="0"/>
          </a:p>
        </p:txBody>
      </p:sp>
      <p:sp>
        <p:nvSpPr>
          <p:cNvPr id="11" name="Text 6"/>
          <p:cNvSpPr/>
          <p:nvPr/>
        </p:nvSpPr>
        <p:spPr>
          <a:xfrm>
            <a:off x="5422583" y="3977164"/>
            <a:ext cx="2927747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Novo equilíbrio fiscal para empresas</a:t>
            </a:r>
            <a:endParaRPr lang="en-US" sz="1750" dirty="0"/>
          </a:p>
        </p:txBody>
      </p:sp>
      <p:sp>
        <p:nvSpPr>
          <p:cNvPr id="12" name="Shape 7"/>
          <p:cNvSpPr/>
          <p:nvPr/>
        </p:nvSpPr>
        <p:spPr>
          <a:xfrm>
            <a:off x="793790" y="5547836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E2E9E4"/>
          </a:solidFill>
          <a:ln w="7620">
            <a:solidFill>
              <a:srgbClr val="C8CFCA"/>
            </a:solidFill>
            <a:prstDash val="solid"/>
          </a:ln>
        </p:spPr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8860" y="5590342"/>
            <a:ext cx="340162" cy="425291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1530906" y="5547836"/>
            <a:ext cx="3196233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Preparação necessária</a:t>
            </a:r>
            <a:endParaRPr lang="en-US" sz="2200" dirty="0"/>
          </a:p>
        </p:txBody>
      </p:sp>
      <p:sp>
        <p:nvSpPr>
          <p:cNvPr id="15" name="Text 9"/>
          <p:cNvSpPr/>
          <p:nvPr/>
        </p:nvSpPr>
        <p:spPr>
          <a:xfrm>
            <a:off x="1530906" y="6038255"/>
            <a:ext cx="681930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Adaptação gradual aos novos modelos</a:t>
            </a:r>
            <a:endParaRPr lang="en-US" sz="1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516499"/>
            <a:ext cx="6091476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Por que é necessária?</a:t>
            </a:r>
            <a:endParaRPr lang="en-US" sz="44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35712" y="2678906"/>
            <a:ext cx="2011442" cy="1306949"/>
          </a:xfrm>
          <a:prstGeom prst="rect">
            <a:avLst/>
          </a:prstGeom>
        </p:spPr>
      </p:pic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1889" y="3294936"/>
            <a:ext cx="318968" cy="398621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5073968" y="2905720"/>
            <a:ext cx="2568773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Sistema complexo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5073968" y="3396139"/>
            <a:ext cx="256877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Burocracia excessiva</a:t>
            </a:r>
            <a:endParaRPr lang="en-US" sz="1750" dirty="0"/>
          </a:p>
        </p:txBody>
      </p:sp>
      <p:sp>
        <p:nvSpPr>
          <p:cNvPr id="7" name="Shape 3"/>
          <p:cNvSpPr/>
          <p:nvPr/>
        </p:nvSpPr>
        <p:spPr>
          <a:xfrm>
            <a:off x="4903827" y="3998952"/>
            <a:ext cx="8024098" cy="15240"/>
          </a:xfrm>
          <a:prstGeom prst="roundRect">
            <a:avLst>
              <a:gd name="adj" fmla="val 625116"/>
            </a:avLst>
          </a:prstGeom>
          <a:solidFill>
            <a:srgbClr val="C8CFCA"/>
          </a:solidFill>
          <a:ln/>
        </p:spPr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9991" y="4042529"/>
            <a:ext cx="4022884" cy="1306949"/>
          </a:xfrm>
          <a:prstGeom prst="rect">
            <a:avLst/>
          </a:prstGeom>
        </p:spPr>
      </p:pic>
      <p:pic>
        <p:nvPicPr>
          <p:cNvPr id="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1889" y="4496633"/>
            <a:ext cx="318968" cy="398621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6079688" y="4269343"/>
            <a:ext cx="2311122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Carga elevada</a:t>
            </a:r>
            <a:endParaRPr lang="en-US" sz="2200" dirty="0"/>
          </a:p>
        </p:txBody>
      </p:sp>
      <p:sp>
        <p:nvSpPr>
          <p:cNvPr id="11" name="Text 5"/>
          <p:cNvSpPr/>
          <p:nvPr/>
        </p:nvSpPr>
        <p:spPr>
          <a:xfrm>
            <a:off x="6079688" y="4759762"/>
            <a:ext cx="231112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Peso sobre consumo</a:t>
            </a:r>
            <a:endParaRPr lang="en-US" sz="1750" dirty="0"/>
          </a:p>
        </p:txBody>
      </p:sp>
      <p:sp>
        <p:nvSpPr>
          <p:cNvPr id="12" name="Shape 6"/>
          <p:cNvSpPr/>
          <p:nvPr/>
        </p:nvSpPr>
        <p:spPr>
          <a:xfrm>
            <a:off x="5909548" y="5362575"/>
            <a:ext cx="7018377" cy="15240"/>
          </a:xfrm>
          <a:prstGeom prst="roundRect">
            <a:avLst>
              <a:gd name="adj" fmla="val 625116"/>
            </a:avLst>
          </a:prstGeom>
          <a:solidFill>
            <a:srgbClr val="C8CFCA"/>
          </a:solidFill>
          <a:ln/>
        </p:spPr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4151" y="5406152"/>
            <a:ext cx="6034445" cy="1306949"/>
          </a:xfrm>
          <a:prstGeom prst="rect">
            <a:avLst/>
          </a:prstGeom>
        </p:spPr>
      </p:pic>
      <p:pic>
        <p:nvPicPr>
          <p:cNvPr id="1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81770" y="5860256"/>
            <a:ext cx="318968" cy="398621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7085409" y="5632966"/>
            <a:ext cx="2881789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Insegurança jurídica</a:t>
            </a:r>
            <a:endParaRPr lang="en-US" sz="2200" dirty="0"/>
          </a:p>
        </p:txBody>
      </p:sp>
      <p:sp>
        <p:nvSpPr>
          <p:cNvPr id="16" name="Text 8"/>
          <p:cNvSpPr/>
          <p:nvPr/>
        </p:nvSpPr>
        <p:spPr>
          <a:xfrm>
            <a:off x="7085409" y="6123384"/>
            <a:ext cx="288178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Litígios constantes</a:t>
            </a:r>
            <a:endParaRPr lang="en-US" sz="1750" dirty="0"/>
          </a:p>
        </p:txBody>
      </p:sp>
      <p:pic>
        <p:nvPicPr>
          <p:cNvPr id="17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213080" y="228600"/>
            <a:ext cx="1188720" cy="22693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953453"/>
            <a:ext cx="8139589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Problemas atuais do sistema</a:t>
            </a:r>
            <a:endParaRPr lang="en-US" sz="44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1952" y="3618786"/>
            <a:ext cx="7314486" cy="7314486"/>
          </a:xfrm>
          <a:prstGeom prst="rect">
            <a:avLst/>
          </a:prstGeom>
        </p:spPr>
      </p:pic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3616" y="5987058"/>
            <a:ext cx="382667" cy="478393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52" y="3618786"/>
            <a:ext cx="7314486" cy="7314486"/>
          </a:xfrm>
          <a:prstGeom prst="rect">
            <a:avLst/>
          </a:prstGeom>
        </p:spPr>
      </p:pic>
      <p:pic>
        <p:nvPicPr>
          <p:cNvPr id="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8087" y="4502587"/>
            <a:ext cx="382667" cy="478393"/>
          </a:xfrm>
          <a:prstGeom prst="rect">
            <a:avLst/>
          </a:prstGeom>
        </p:spPr>
      </p:pic>
      <p:pic>
        <p:nvPicPr>
          <p:cNvPr id="7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952" y="3618786"/>
            <a:ext cx="7314486" cy="7314486"/>
          </a:xfrm>
          <a:prstGeom prst="rect">
            <a:avLst/>
          </a:prstGeom>
        </p:spPr>
      </p:pic>
      <p:pic>
        <p:nvPicPr>
          <p:cNvPr id="8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47516" y="4502587"/>
            <a:ext cx="382667" cy="478393"/>
          </a:xfrm>
          <a:prstGeom prst="rect">
            <a:avLst/>
          </a:prstGeom>
        </p:spPr>
      </p:pic>
      <p:pic>
        <p:nvPicPr>
          <p:cNvPr id="9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31952" y="3618786"/>
            <a:ext cx="7314486" cy="7314486"/>
          </a:xfrm>
          <a:prstGeom prst="rect">
            <a:avLst/>
          </a:prstGeom>
        </p:spPr>
      </p:pic>
      <p:pic>
        <p:nvPicPr>
          <p:cNvPr id="10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31987" y="5987058"/>
            <a:ext cx="382667" cy="478393"/>
          </a:xfrm>
          <a:prstGeom prst="rect">
            <a:avLst/>
          </a:prstGeom>
        </p:spPr>
      </p:pic>
      <p:sp>
        <p:nvSpPr>
          <p:cNvPr id="11" name="Text 1"/>
          <p:cNvSpPr/>
          <p:nvPr/>
        </p:nvSpPr>
        <p:spPr>
          <a:xfrm>
            <a:off x="793790" y="3303508"/>
            <a:ext cx="2792492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Excesso de tributos</a:t>
            </a:r>
            <a:endParaRPr lang="en-US" sz="2200" dirty="0"/>
          </a:p>
        </p:txBody>
      </p:sp>
      <p:sp>
        <p:nvSpPr>
          <p:cNvPr id="12" name="Text 2"/>
          <p:cNvSpPr/>
          <p:nvPr/>
        </p:nvSpPr>
        <p:spPr>
          <a:xfrm>
            <a:off x="793790" y="3793927"/>
            <a:ext cx="279249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Múltiplos impostos sobre consumo</a:t>
            </a:r>
            <a:endParaRPr lang="en-US" sz="1750" dirty="0"/>
          </a:p>
        </p:txBody>
      </p:sp>
      <p:sp>
        <p:nvSpPr>
          <p:cNvPr id="13" name="Text 3"/>
          <p:cNvSpPr/>
          <p:nvPr/>
        </p:nvSpPr>
        <p:spPr>
          <a:xfrm>
            <a:off x="3926443" y="2115860"/>
            <a:ext cx="2792611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Regras distintas</a:t>
            </a:r>
            <a:endParaRPr lang="en-US" sz="2200" dirty="0"/>
          </a:p>
        </p:txBody>
      </p:sp>
      <p:sp>
        <p:nvSpPr>
          <p:cNvPr id="14" name="Text 4"/>
          <p:cNvSpPr/>
          <p:nvPr/>
        </p:nvSpPr>
        <p:spPr>
          <a:xfrm>
            <a:off x="3926443" y="2606278"/>
            <a:ext cx="279261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Variação entre estados e municípios</a:t>
            </a:r>
            <a:endParaRPr lang="en-US" sz="1750" dirty="0"/>
          </a:p>
        </p:txBody>
      </p:sp>
      <p:sp>
        <p:nvSpPr>
          <p:cNvPr id="15" name="Text 5"/>
          <p:cNvSpPr/>
          <p:nvPr/>
        </p:nvSpPr>
        <p:spPr>
          <a:xfrm>
            <a:off x="7059216" y="2124432"/>
            <a:ext cx="2792611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Cobrança cumulativa</a:t>
            </a:r>
            <a:endParaRPr lang="en-US" sz="2200" dirty="0"/>
          </a:p>
        </p:txBody>
      </p:sp>
      <p:sp>
        <p:nvSpPr>
          <p:cNvPr id="16" name="Text 6"/>
          <p:cNvSpPr/>
          <p:nvPr/>
        </p:nvSpPr>
        <p:spPr>
          <a:xfrm>
            <a:off x="7059216" y="2969181"/>
            <a:ext cx="279261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Cascata tributária</a:t>
            </a:r>
            <a:endParaRPr lang="en-US" sz="1750" dirty="0"/>
          </a:p>
        </p:txBody>
      </p:sp>
      <p:sp>
        <p:nvSpPr>
          <p:cNvPr id="17" name="Text 7"/>
          <p:cNvSpPr/>
          <p:nvPr/>
        </p:nvSpPr>
        <p:spPr>
          <a:xfrm>
            <a:off x="10191988" y="3303508"/>
            <a:ext cx="2792611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Guerra fiscal</a:t>
            </a:r>
            <a:endParaRPr lang="en-US" sz="2200" dirty="0"/>
          </a:p>
        </p:txBody>
      </p:sp>
      <p:sp>
        <p:nvSpPr>
          <p:cNvPr id="18" name="Text 8"/>
          <p:cNvSpPr/>
          <p:nvPr/>
        </p:nvSpPr>
        <p:spPr>
          <a:xfrm>
            <a:off x="10191988" y="3793927"/>
            <a:ext cx="279261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Competição predatória entre estados</a:t>
            </a:r>
            <a:endParaRPr lang="en-US" sz="1750" dirty="0"/>
          </a:p>
        </p:txBody>
      </p:sp>
      <p:pic>
        <p:nvPicPr>
          <p:cNvPr id="19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213080" y="228600"/>
            <a:ext cx="1188720" cy="22693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868561"/>
            <a:ext cx="6124932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Objetivos da Reforma</a:t>
            </a:r>
            <a:endParaRPr lang="en-US" sz="445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0190" y="1917502"/>
            <a:ext cx="1134070" cy="1360884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754422" y="214431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Simplificação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7754422" y="2634734"/>
            <a:ext cx="523017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Redução da complexidade tributária</a:t>
            </a:r>
            <a:endParaRPr lang="en-US" sz="175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0190" y="3278386"/>
            <a:ext cx="1134070" cy="1360884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7754422" y="350520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Justiça fiscal</a:t>
            </a:r>
            <a:endParaRPr lang="en-US" sz="2200" dirty="0"/>
          </a:p>
        </p:txBody>
      </p:sp>
      <p:sp>
        <p:nvSpPr>
          <p:cNvPr id="9" name="Text 4"/>
          <p:cNvSpPr/>
          <p:nvPr/>
        </p:nvSpPr>
        <p:spPr>
          <a:xfrm>
            <a:off x="7754422" y="3995618"/>
            <a:ext cx="523017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Distribuição equilibrada da carga</a:t>
            </a:r>
            <a:endParaRPr lang="en-US" sz="175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0190" y="4639270"/>
            <a:ext cx="1134070" cy="1360884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7754422" y="486608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Segurança jurídica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7754422" y="5356503"/>
            <a:ext cx="523017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Menos conflitos e interpretações</a:t>
            </a:r>
            <a:endParaRPr lang="en-US" sz="1750" dirty="0"/>
          </a:p>
        </p:txBody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0190" y="6000155"/>
            <a:ext cx="1134070" cy="1360884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7754422" y="6226969"/>
            <a:ext cx="3389828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Crescimento econômico</a:t>
            </a:r>
            <a:endParaRPr lang="en-US" sz="2200" dirty="0"/>
          </a:p>
        </p:txBody>
      </p:sp>
      <p:sp>
        <p:nvSpPr>
          <p:cNvPr id="15" name="Text 8"/>
          <p:cNvSpPr/>
          <p:nvPr/>
        </p:nvSpPr>
        <p:spPr>
          <a:xfrm>
            <a:off x="7754422" y="6717387"/>
            <a:ext cx="523017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Ambiente favorável aos negócios</a:t>
            </a:r>
            <a:endParaRPr lang="en-US" sz="1750" dirty="0"/>
          </a:p>
        </p:txBody>
      </p:sp>
      <p:pic>
        <p:nvPicPr>
          <p:cNvPr id="16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213080" y="228600"/>
            <a:ext cx="1188720" cy="22693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283523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3915847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Base legal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4964787"/>
            <a:ext cx="4196358" cy="2184083"/>
          </a:xfrm>
          <a:prstGeom prst="roundRect">
            <a:avLst>
              <a:gd name="adj" fmla="val 4362"/>
            </a:avLst>
          </a:prstGeom>
          <a:solidFill>
            <a:srgbClr val="E2E9E4"/>
          </a:solidFill>
          <a:ln w="7620">
            <a:solidFill>
              <a:srgbClr val="C8CFCA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28224" y="5199221"/>
            <a:ext cx="3268028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Emenda Constitucional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028224" y="5689640"/>
            <a:ext cx="372749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EC nº 132/2023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1028224" y="6188631"/>
            <a:ext cx="372749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Alteração na Constituição Federal</a:t>
            </a:r>
            <a:endParaRPr lang="en-US" sz="1750" dirty="0"/>
          </a:p>
        </p:txBody>
      </p:sp>
      <p:sp>
        <p:nvSpPr>
          <p:cNvPr id="8" name="Shape 5"/>
          <p:cNvSpPr/>
          <p:nvPr/>
        </p:nvSpPr>
        <p:spPr>
          <a:xfrm>
            <a:off x="5216962" y="4964787"/>
            <a:ext cx="4196358" cy="2184083"/>
          </a:xfrm>
          <a:prstGeom prst="roundRect">
            <a:avLst>
              <a:gd name="adj" fmla="val 4362"/>
            </a:avLst>
          </a:prstGeom>
          <a:solidFill>
            <a:srgbClr val="E2E9E4"/>
          </a:solidFill>
          <a:ln w="7620">
            <a:solidFill>
              <a:srgbClr val="C8CFCA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451396" y="519922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Lei Complementar</a:t>
            </a:r>
            <a:endParaRPr lang="en-US" sz="2200" dirty="0"/>
          </a:p>
        </p:txBody>
      </p:sp>
      <p:sp>
        <p:nvSpPr>
          <p:cNvPr id="10" name="Text 7"/>
          <p:cNvSpPr/>
          <p:nvPr/>
        </p:nvSpPr>
        <p:spPr>
          <a:xfrm>
            <a:off x="5451396" y="5689640"/>
            <a:ext cx="372749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LC nº 214/2025</a:t>
            </a:r>
            <a:endParaRPr lang="en-US" sz="1750" dirty="0"/>
          </a:p>
        </p:txBody>
      </p:sp>
      <p:sp>
        <p:nvSpPr>
          <p:cNvPr id="11" name="Text 8"/>
          <p:cNvSpPr/>
          <p:nvPr/>
        </p:nvSpPr>
        <p:spPr>
          <a:xfrm>
            <a:off x="5451396" y="6188631"/>
            <a:ext cx="372749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Regulamentação detalhada</a:t>
            </a:r>
            <a:endParaRPr lang="en-US" sz="1750" dirty="0"/>
          </a:p>
        </p:txBody>
      </p:sp>
      <p:sp>
        <p:nvSpPr>
          <p:cNvPr id="12" name="Shape 9"/>
          <p:cNvSpPr/>
          <p:nvPr/>
        </p:nvSpPr>
        <p:spPr>
          <a:xfrm>
            <a:off x="9640133" y="4964787"/>
            <a:ext cx="4196358" cy="2184083"/>
          </a:xfrm>
          <a:prstGeom prst="roundRect">
            <a:avLst>
              <a:gd name="adj" fmla="val 4362"/>
            </a:avLst>
          </a:prstGeom>
          <a:solidFill>
            <a:srgbClr val="E2E9E4"/>
          </a:solidFill>
          <a:ln w="7620">
            <a:solidFill>
              <a:srgbClr val="C8CFCA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9874568" y="5199221"/>
            <a:ext cx="2899767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Legislação Infralegal</a:t>
            </a:r>
            <a:endParaRPr lang="en-US" sz="2200" dirty="0"/>
          </a:p>
        </p:txBody>
      </p:sp>
      <p:sp>
        <p:nvSpPr>
          <p:cNvPr id="14" name="Text 11"/>
          <p:cNvSpPr/>
          <p:nvPr/>
        </p:nvSpPr>
        <p:spPr>
          <a:xfrm>
            <a:off x="9874568" y="5689640"/>
            <a:ext cx="372749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Decretos e instruções normativas</a:t>
            </a:r>
            <a:endParaRPr lang="en-US" sz="1750" dirty="0"/>
          </a:p>
        </p:txBody>
      </p:sp>
      <p:sp>
        <p:nvSpPr>
          <p:cNvPr id="15" name="Text 12"/>
          <p:cNvSpPr/>
          <p:nvPr/>
        </p:nvSpPr>
        <p:spPr>
          <a:xfrm>
            <a:off x="9874568" y="6551533"/>
            <a:ext cx="372749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Implementação prática</a:t>
            </a:r>
            <a:endParaRPr lang="en-US" sz="1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624971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Tributos extintos</a:t>
            </a:r>
            <a:endParaRPr lang="en-US" sz="44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90818" y="3933349"/>
            <a:ext cx="1134189" cy="907256"/>
          </a:xfrm>
          <a:prstGeom prst="rect">
            <a:avLst/>
          </a:prstGeom>
        </p:spPr>
      </p:pic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6459" y="3933349"/>
            <a:ext cx="1134189" cy="907256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2100" y="3933349"/>
            <a:ext cx="1134189" cy="907256"/>
          </a:xfrm>
          <a:prstGeom prst="rect">
            <a:avLst/>
          </a:prstGeom>
        </p:spPr>
      </p:pic>
      <p:pic>
        <p:nvPicPr>
          <p:cNvPr id="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37740" y="3933349"/>
            <a:ext cx="1134189" cy="907256"/>
          </a:xfrm>
          <a:prstGeom prst="rect">
            <a:avLst/>
          </a:prstGeom>
        </p:spPr>
      </p:pic>
      <p:pic>
        <p:nvPicPr>
          <p:cNvPr id="7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53381" y="3933349"/>
            <a:ext cx="1134189" cy="907256"/>
          </a:xfrm>
          <a:prstGeom prst="rect">
            <a:avLst/>
          </a:prstGeom>
        </p:spPr>
      </p:pic>
      <p:sp>
        <p:nvSpPr>
          <p:cNvPr id="8" name="Text 1"/>
          <p:cNvSpPr/>
          <p:nvPr/>
        </p:nvSpPr>
        <p:spPr>
          <a:xfrm>
            <a:off x="793790" y="5241727"/>
            <a:ext cx="121908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Cinco tributos serão gradualmente eliminados durante a transição</a:t>
            </a:r>
            <a:endParaRPr lang="en-US" sz="1750" dirty="0"/>
          </a:p>
        </p:txBody>
      </p:sp>
      <p:pic>
        <p:nvPicPr>
          <p:cNvPr id="9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213080" y="228600"/>
            <a:ext cx="1188720" cy="22693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2403872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Tributos criados</a:t>
            </a:r>
            <a:endParaRPr lang="en-US" sz="445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790" y="3452813"/>
            <a:ext cx="566976" cy="56697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93790" y="4246602"/>
            <a:ext cx="2291953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CBS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793790" y="4737021"/>
            <a:ext cx="2291953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Contribuição federal sobre bens e serviços</a:t>
            </a:r>
            <a:endParaRPr lang="en-US" sz="175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904" y="3452813"/>
            <a:ext cx="566976" cy="566976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3425904" y="4246602"/>
            <a:ext cx="2292072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IBS</a:t>
            </a:r>
            <a:endParaRPr lang="en-US" sz="2200" dirty="0"/>
          </a:p>
        </p:txBody>
      </p:sp>
      <p:sp>
        <p:nvSpPr>
          <p:cNvPr id="9" name="Text 4"/>
          <p:cNvSpPr/>
          <p:nvPr/>
        </p:nvSpPr>
        <p:spPr>
          <a:xfrm>
            <a:off x="3425904" y="4737021"/>
            <a:ext cx="229207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Imposto estadual e municipal</a:t>
            </a:r>
            <a:endParaRPr lang="en-US" sz="175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8138" y="3452813"/>
            <a:ext cx="566976" cy="566976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6058138" y="4246602"/>
            <a:ext cx="2291953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IS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6058138" y="4737021"/>
            <a:ext cx="2291953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Imposto Seletivo para produtos específicos</a:t>
            </a:r>
            <a:endParaRPr lang="en-US" sz="1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721412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O que é o IVA Dual?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3997166"/>
            <a:ext cx="3025616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Modelo internacional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4578310"/>
            <a:ext cx="581870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Inspirado em sistemas tributários eficientes de outros países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7173516" y="3997166"/>
            <a:ext cx="3492341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Divisão de competências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7173516" y="4578310"/>
            <a:ext cx="581870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CBS (federal) + IBS (estadual/municipal)</a:t>
            </a:r>
            <a:endParaRPr lang="en-US" sz="1750" dirty="0"/>
          </a:p>
        </p:txBody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213080" y="228600"/>
            <a:ext cx="1188720" cy="226933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459825"/>
            <a:ext cx="6424493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Princípios norteadores</a:t>
            </a:r>
            <a:endParaRPr lang="en-US" sz="4450" dirty="0"/>
          </a:p>
        </p:txBody>
      </p:sp>
      <p:sp>
        <p:nvSpPr>
          <p:cNvPr id="3" name="Shape 1"/>
          <p:cNvSpPr/>
          <p:nvPr/>
        </p:nvSpPr>
        <p:spPr>
          <a:xfrm>
            <a:off x="793790" y="2622233"/>
            <a:ext cx="2031682" cy="1306949"/>
          </a:xfrm>
          <a:prstGeom prst="roundRect">
            <a:avLst>
              <a:gd name="adj" fmla="val 7289"/>
            </a:avLst>
          </a:prstGeom>
          <a:solidFill>
            <a:srgbClr val="E2E9E4"/>
          </a:solidFill>
          <a:ln w="7620">
            <a:solidFill>
              <a:srgbClr val="C8CFCA"/>
            </a:solidFill>
            <a:prstDash val="solid"/>
          </a:ln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50087" y="3076337"/>
            <a:ext cx="318968" cy="39862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3052286" y="2849047"/>
            <a:ext cx="2859048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Não cumulatividade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3052286" y="3339465"/>
            <a:ext cx="285904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Créditos em toda cadeia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2938820" y="3913942"/>
            <a:ext cx="9932432" cy="15240"/>
          </a:xfrm>
          <a:prstGeom prst="roundRect">
            <a:avLst>
              <a:gd name="adj" fmla="val 625116"/>
            </a:avLst>
          </a:prstGeom>
          <a:solidFill>
            <a:srgbClr val="C8CFCA"/>
          </a:solidFill>
          <a:ln/>
        </p:spPr>
      </p:sp>
      <p:sp>
        <p:nvSpPr>
          <p:cNvPr id="8" name="Shape 5"/>
          <p:cNvSpPr/>
          <p:nvPr/>
        </p:nvSpPr>
        <p:spPr>
          <a:xfrm>
            <a:off x="793790" y="4042529"/>
            <a:ext cx="4063484" cy="1306949"/>
          </a:xfrm>
          <a:prstGeom prst="roundRect">
            <a:avLst>
              <a:gd name="adj" fmla="val 7289"/>
            </a:avLst>
          </a:prstGeom>
          <a:solidFill>
            <a:srgbClr val="E2E9E4"/>
          </a:solidFill>
          <a:ln w="7620">
            <a:solidFill>
              <a:srgbClr val="C8CFCA"/>
            </a:solidFill>
            <a:prstDash val="solid"/>
          </a:ln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6048" y="4496633"/>
            <a:ext cx="318968" cy="398621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5084088" y="426934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Neutralidade</a:t>
            </a:r>
            <a:endParaRPr lang="en-US" sz="2200" dirty="0"/>
          </a:p>
        </p:txBody>
      </p:sp>
      <p:sp>
        <p:nvSpPr>
          <p:cNvPr id="11" name="Text 7"/>
          <p:cNvSpPr/>
          <p:nvPr/>
        </p:nvSpPr>
        <p:spPr>
          <a:xfrm>
            <a:off x="5084088" y="4759762"/>
            <a:ext cx="310788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Sem distorções econômicas</a:t>
            </a:r>
            <a:endParaRPr lang="en-US" sz="1750" dirty="0"/>
          </a:p>
        </p:txBody>
      </p:sp>
      <p:sp>
        <p:nvSpPr>
          <p:cNvPr id="12" name="Shape 8"/>
          <p:cNvSpPr/>
          <p:nvPr/>
        </p:nvSpPr>
        <p:spPr>
          <a:xfrm>
            <a:off x="4970621" y="5334238"/>
            <a:ext cx="7900630" cy="15240"/>
          </a:xfrm>
          <a:prstGeom prst="roundRect">
            <a:avLst>
              <a:gd name="adj" fmla="val 625116"/>
            </a:avLst>
          </a:prstGeom>
          <a:solidFill>
            <a:srgbClr val="C8CFCA"/>
          </a:solidFill>
          <a:ln/>
        </p:spPr>
      </p:sp>
      <p:sp>
        <p:nvSpPr>
          <p:cNvPr id="13" name="Shape 9"/>
          <p:cNvSpPr/>
          <p:nvPr/>
        </p:nvSpPr>
        <p:spPr>
          <a:xfrm>
            <a:off x="793790" y="5462826"/>
            <a:ext cx="6095405" cy="1306949"/>
          </a:xfrm>
          <a:prstGeom prst="roundRect">
            <a:avLst>
              <a:gd name="adj" fmla="val 7289"/>
            </a:avLst>
          </a:prstGeom>
          <a:solidFill>
            <a:srgbClr val="E2E9E4"/>
          </a:solidFill>
          <a:ln w="7620">
            <a:solidFill>
              <a:srgbClr val="C8CFCA"/>
            </a:solidFill>
            <a:prstDash val="solid"/>
          </a:ln>
        </p:spPr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2008" y="5916930"/>
            <a:ext cx="318968" cy="398621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7116008" y="5689640"/>
            <a:ext cx="2905958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Cobrança no destino</a:t>
            </a:r>
            <a:endParaRPr lang="en-US" sz="2200" dirty="0"/>
          </a:p>
        </p:txBody>
      </p:sp>
      <p:sp>
        <p:nvSpPr>
          <p:cNvPr id="16" name="Text 11"/>
          <p:cNvSpPr/>
          <p:nvPr/>
        </p:nvSpPr>
        <p:spPr>
          <a:xfrm>
            <a:off x="7116008" y="6180058"/>
            <a:ext cx="344400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Imposto onde ocorre consumo</a:t>
            </a:r>
            <a:endParaRPr lang="en-US" sz="1750" dirty="0"/>
          </a:p>
        </p:txBody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13080" y="228600"/>
            <a:ext cx="1188720" cy="226933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970127"/>
            <a:ext cx="5814298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Cobrança no destino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6280190" y="3019068"/>
            <a:ext cx="170021" cy="853321"/>
          </a:xfrm>
          <a:prstGeom prst="roundRect">
            <a:avLst>
              <a:gd name="adj" fmla="val 56033"/>
            </a:avLst>
          </a:prstGeom>
          <a:solidFill>
            <a:srgbClr val="E2E9E4"/>
          </a:solidFill>
          <a:ln w="7620">
            <a:solidFill>
              <a:srgbClr val="C8CFCA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790373" y="3019068"/>
            <a:ext cx="319087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Empresa em São Paulo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6790373" y="3509486"/>
            <a:ext cx="6194227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Vende produto para cliente no Rio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6620351" y="4099203"/>
            <a:ext cx="170021" cy="853321"/>
          </a:xfrm>
          <a:prstGeom prst="roundRect">
            <a:avLst>
              <a:gd name="adj" fmla="val 56033"/>
            </a:avLst>
          </a:prstGeom>
          <a:solidFill>
            <a:srgbClr val="E2E9E4"/>
          </a:solidFill>
          <a:ln w="7620">
            <a:solidFill>
              <a:srgbClr val="C8CFCA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130534" y="409920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Imposto recolhido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7130534" y="4589621"/>
            <a:ext cx="585406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Destinado ao estado do Rio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6960632" y="5179338"/>
            <a:ext cx="170021" cy="853321"/>
          </a:xfrm>
          <a:prstGeom prst="roundRect">
            <a:avLst>
              <a:gd name="adj" fmla="val 56033"/>
            </a:avLst>
          </a:prstGeom>
          <a:solidFill>
            <a:srgbClr val="E2E9E4"/>
          </a:solidFill>
          <a:ln w="7620">
            <a:solidFill>
              <a:srgbClr val="C8CFCA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470815" y="517933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Benefício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7470815" y="5669756"/>
            <a:ext cx="5513784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Fim da guerra fiscal entre estados</a:t>
            </a:r>
            <a:endParaRPr lang="en-US" sz="1750" dirty="0"/>
          </a:p>
        </p:txBody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13080" y="228600"/>
            <a:ext cx="1188720" cy="226933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473994"/>
            <a:ext cx="6704409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O que é o Imposto Seletivo?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6280190" y="3486864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E2E9E4"/>
          </a:solidFill>
          <a:ln w="7620">
            <a:solidFill>
              <a:srgbClr val="C8CFCA"/>
            </a:solidFill>
            <a:prstDash val="solid"/>
          </a:ln>
        </p:spPr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5260" y="3529370"/>
            <a:ext cx="340162" cy="425291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7017306" y="3486864"/>
            <a:ext cx="2501741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Tributo regulatório</a:t>
            </a:r>
            <a:endParaRPr lang="en-US" sz="2200" dirty="0"/>
          </a:p>
        </p:txBody>
      </p:sp>
      <p:sp>
        <p:nvSpPr>
          <p:cNvPr id="7" name="Text 3"/>
          <p:cNvSpPr/>
          <p:nvPr/>
        </p:nvSpPr>
        <p:spPr>
          <a:xfrm>
            <a:off x="7017306" y="4331613"/>
            <a:ext cx="2501741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Desestimula consumo de produtos específicos</a:t>
            </a:r>
            <a:endParaRPr lang="en-US" sz="1750" dirty="0"/>
          </a:p>
        </p:txBody>
      </p:sp>
      <p:sp>
        <p:nvSpPr>
          <p:cNvPr id="8" name="Shape 4"/>
          <p:cNvSpPr/>
          <p:nvPr/>
        </p:nvSpPr>
        <p:spPr>
          <a:xfrm>
            <a:off x="9745861" y="3486864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E2E9E4"/>
          </a:solidFill>
          <a:ln w="7620">
            <a:solidFill>
              <a:srgbClr val="C8CFCA"/>
            </a:solidFill>
            <a:prstDash val="solid"/>
          </a:ln>
        </p:spPr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30931" y="3529370"/>
            <a:ext cx="340162" cy="425291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0482977" y="3486864"/>
            <a:ext cx="2501741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Saúde pública</a:t>
            </a:r>
            <a:endParaRPr lang="en-US" sz="2200" dirty="0"/>
          </a:p>
        </p:txBody>
      </p:sp>
      <p:sp>
        <p:nvSpPr>
          <p:cNvPr id="11" name="Text 6"/>
          <p:cNvSpPr/>
          <p:nvPr/>
        </p:nvSpPr>
        <p:spPr>
          <a:xfrm>
            <a:off x="10482977" y="3977283"/>
            <a:ext cx="250174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Produtos prejudiciais à saúde</a:t>
            </a:r>
            <a:endParaRPr lang="en-US" sz="1750" dirty="0"/>
          </a:p>
        </p:txBody>
      </p:sp>
      <p:sp>
        <p:nvSpPr>
          <p:cNvPr id="12" name="Shape 7"/>
          <p:cNvSpPr/>
          <p:nvPr/>
        </p:nvSpPr>
        <p:spPr>
          <a:xfrm>
            <a:off x="6280190" y="5902285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E2E9E4"/>
          </a:solidFill>
          <a:ln w="7620">
            <a:solidFill>
              <a:srgbClr val="C8CFCA"/>
            </a:solidFill>
            <a:prstDash val="solid"/>
          </a:ln>
        </p:spPr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5260" y="5944791"/>
            <a:ext cx="340162" cy="425291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7017306" y="590228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Meio ambiente</a:t>
            </a:r>
            <a:endParaRPr lang="en-US" sz="2200" dirty="0"/>
          </a:p>
        </p:txBody>
      </p:sp>
      <p:sp>
        <p:nvSpPr>
          <p:cNvPr id="15" name="Text 9"/>
          <p:cNvSpPr/>
          <p:nvPr/>
        </p:nvSpPr>
        <p:spPr>
          <a:xfrm>
            <a:off x="7017306" y="6392704"/>
            <a:ext cx="596729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Produtos com impacto ambiental negativo</a:t>
            </a:r>
            <a:endParaRPr lang="en-US" sz="1750" dirty="0"/>
          </a:p>
        </p:txBody>
      </p:sp>
      <p:pic>
        <p:nvPicPr>
          <p:cNvPr id="1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213080" y="228600"/>
            <a:ext cx="1188720" cy="226933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779508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Produtos com IS</a:t>
            </a:r>
            <a:endParaRPr lang="en-US" sz="44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3790" y="2941915"/>
            <a:ext cx="3836789" cy="2371249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93790" y="559665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Cigarros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793790" y="6087070"/>
            <a:ext cx="383678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Tabaco e derivados</a:t>
            </a:r>
            <a:endParaRPr lang="en-US" sz="175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0740" y="2941915"/>
            <a:ext cx="3836789" cy="2371249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4970740" y="559665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Bebidas alcoólicas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4970740" y="6087070"/>
            <a:ext cx="383678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Destilados e fermentados</a:t>
            </a:r>
            <a:endParaRPr lang="en-US" sz="17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7691" y="2941915"/>
            <a:ext cx="3836908" cy="2371368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147691" y="5596771"/>
            <a:ext cx="2941439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Combustíveis fósseis</a:t>
            </a:r>
            <a:endParaRPr lang="en-US" sz="2200" dirty="0"/>
          </a:p>
        </p:txBody>
      </p:sp>
      <p:sp>
        <p:nvSpPr>
          <p:cNvPr id="11" name="Text 6"/>
          <p:cNvSpPr/>
          <p:nvPr/>
        </p:nvSpPr>
        <p:spPr>
          <a:xfrm>
            <a:off x="9147691" y="6087189"/>
            <a:ext cx="383690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Derivados de petróleo</a:t>
            </a:r>
            <a:endParaRPr lang="en-US" sz="1750" dirty="0"/>
          </a:p>
        </p:txBody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13080" y="228600"/>
            <a:ext cx="1188720" cy="226933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474232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Isenções previstas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6280190" y="2523172"/>
            <a:ext cx="3238857" cy="2184083"/>
          </a:xfrm>
          <a:prstGeom prst="roundRect">
            <a:avLst>
              <a:gd name="adj" fmla="val 4362"/>
            </a:avLst>
          </a:prstGeom>
          <a:solidFill>
            <a:srgbClr val="E2E9E4"/>
          </a:solidFill>
          <a:ln w="7620">
            <a:solidFill>
              <a:srgbClr val="C8CFCA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514624" y="2757607"/>
            <a:ext cx="2769989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Cesta básica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6514624" y="3248025"/>
            <a:ext cx="276998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Alimentos essenciais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6514624" y="3747016"/>
            <a:ext cx="276998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Isenção total</a:t>
            </a:r>
            <a:endParaRPr lang="en-US" sz="1750" dirty="0"/>
          </a:p>
        </p:txBody>
      </p:sp>
      <p:sp>
        <p:nvSpPr>
          <p:cNvPr id="8" name="Shape 5"/>
          <p:cNvSpPr/>
          <p:nvPr/>
        </p:nvSpPr>
        <p:spPr>
          <a:xfrm>
            <a:off x="9745861" y="2523172"/>
            <a:ext cx="3238857" cy="2184083"/>
          </a:xfrm>
          <a:prstGeom prst="roundRect">
            <a:avLst>
              <a:gd name="adj" fmla="val 4362"/>
            </a:avLst>
          </a:prstGeom>
          <a:solidFill>
            <a:srgbClr val="E2E9E4"/>
          </a:solidFill>
          <a:ln w="7620">
            <a:solidFill>
              <a:srgbClr val="C8CFCA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9980295" y="2757607"/>
            <a:ext cx="2769989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Medicamentos</a:t>
            </a:r>
            <a:endParaRPr lang="en-US" sz="2200" dirty="0"/>
          </a:p>
        </p:txBody>
      </p:sp>
      <p:sp>
        <p:nvSpPr>
          <p:cNvPr id="10" name="Text 7"/>
          <p:cNvSpPr/>
          <p:nvPr/>
        </p:nvSpPr>
        <p:spPr>
          <a:xfrm>
            <a:off x="9980295" y="3248025"/>
            <a:ext cx="276998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Adquiridos pelo governo</a:t>
            </a:r>
            <a:endParaRPr lang="en-US" sz="1750" dirty="0"/>
          </a:p>
        </p:txBody>
      </p:sp>
      <p:sp>
        <p:nvSpPr>
          <p:cNvPr id="11" name="Text 8"/>
          <p:cNvSpPr/>
          <p:nvPr/>
        </p:nvSpPr>
        <p:spPr>
          <a:xfrm>
            <a:off x="9980295" y="3747016"/>
            <a:ext cx="276998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Programas de saúde pública</a:t>
            </a:r>
            <a:endParaRPr lang="en-US" sz="1750" dirty="0"/>
          </a:p>
        </p:txBody>
      </p:sp>
      <p:sp>
        <p:nvSpPr>
          <p:cNvPr id="12" name="Shape 9"/>
          <p:cNvSpPr/>
          <p:nvPr/>
        </p:nvSpPr>
        <p:spPr>
          <a:xfrm>
            <a:off x="6280190" y="4934069"/>
            <a:ext cx="6704409" cy="1821180"/>
          </a:xfrm>
          <a:prstGeom prst="roundRect">
            <a:avLst>
              <a:gd name="adj" fmla="val 5231"/>
            </a:avLst>
          </a:prstGeom>
          <a:solidFill>
            <a:srgbClr val="E2E9E4"/>
          </a:solidFill>
          <a:ln w="7620">
            <a:solidFill>
              <a:srgbClr val="C8CFCA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6514624" y="516850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Entidades</a:t>
            </a:r>
            <a:endParaRPr lang="en-US" sz="2200" dirty="0"/>
          </a:p>
        </p:txBody>
      </p:sp>
      <p:sp>
        <p:nvSpPr>
          <p:cNvPr id="14" name="Text 11"/>
          <p:cNvSpPr/>
          <p:nvPr/>
        </p:nvSpPr>
        <p:spPr>
          <a:xfrm>
            <a:off x="6514624" y="5658922"/>
            <a:ext cx="623554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Sem fins lucrativos</a:t>
            </a:r>
            <a:endParaRPr lang="en-US" sz="1750" dirty="0"/>
          </a:p>
        </p:txBody>
      </p:sp>
      <p:sp>
        <p:nvSpPr>
          <p:cNvPr id="15" name="Text 12"/>
          <p:cNvSpPr/>
          <p:nvPr/>
        </p:nvSpPr>
        <p:spPr>
          <a:xfrm>
            <a:off x="6514624" y="6157913"/>
            <a:ext cx="623554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Finalidades específicas</a:t>
            </a:r>
            <a:endParaRPr lang="en-US" sz="1750" dirty="0"/>
          </a:p>
        </p:txBody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13080" y="228600"/>
            <a:ext cx="1188720" cy="226933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048703"/>
            <a:ext cx="6704409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Linha do tempo da transição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6535341" y="2806422"/>
            <a:ext cx="30480" cy="4374475"/>
          </a:xfrm>
          <a:prstGeom prst="roundRect">
            <a:avLst>
              <a:gd name="adj" fmla="val 312558"/>
            </a:avLst>
          </a:prstGeom>
          <a:solidFill>
            <a:srgbClr val="C8CFCA"/>
          </a:solidFill>
          <a:ln/>
        </p:spPr>
      </p:sp>
      <p:sp>
        <p:nvSpPr>
          <p:cNvPr id="5" name="Shape 2"/>
          <p:cNvSpPr/>
          <p:nvPr/>
        </p:nvSpPr>
        <p:spPr>
          <a:xfrm>
            <a:off x="6760012" y="3301484"/>
            <a:ext cx="680442" cy="30480"/>
          </a:xfrm>
          <a:prstGeom prst="roundRect">
            <a:avLst>
              <a:gd name="adj" fmla="val 312558"/>
            </a:avLst>
          </a:prstGeom>
          <a:solidFill>
            <a:srgbClr val="C8CFCA"/>
          </a:solidFill>
          <a:ln/>
        </p:spPr>
      </p:sp>
      <p:sp>
        <p:nvSpPr>
          <p:cNvPr id="6" name="Shape 3"/>
          <p:cNvSpPr/>
          <p:nvPr/>
        </p:nvSpPr>
        <p:spPr>
          <a:xfrm>
            <a:off x="6280190" y="3061573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E2E9E4"/>
          </a:solidFill>
          <a:ln w="7620">
            <a:solidFill>
              <a:srgbClr val="C8CFCA"/>
            </a:solidFill>
            <a:prstDash val="solid"/>
          </a:ln>
        </p:spPr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5260" y="3104078"/>
            <a:ext cx="340162" cy="425291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7669411" y="303323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2025</a:t>
            </a:r>
            <a:endParaRPr lang="en-US" sz="2200" dirty="0"/>
          </a:p>
        </p:txBody>
      </p:sp>
      <p:sp>
        <p:nvSpPr>
          <p:cNvPr id="9" name="Text 5"/>
          <p:cNvSpPr/>
          <p:nvPr/>
        </p:nvSpPr>
        <p:spPr>
          <a:xfrm>
            <a:off x="7669411" y="3523655"/>
            <a:ext cx="531518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Fase de conhecimento</a:t>
            </a:r>
            <a:endParaRPr lang="en-US" sz="1750" dirty="0"/>
          </a:p>
        </p:txBody>
      </p:sp>
      <p:sp>
        <p:nvSpPr>
          <p:cNvPr id="10" name="Shape 6"/>
          <p:cNvSpPr/>
          <p:nvPr/>
        </p:nvSpPr>
        <p:spPr>
          <a:xfrm>
            <a:off x="6760012" y="4835247"/>
            <a:ext cx="680442" cy="30480"/>
          </a:xfrm>
          <a:prstGeom prst="roundRect">
            <a:avLst>
              <a:gd name="adj" fmla="val 312558"/>
            </a:avLst>
          </a:prstGeom>
          <a:solidFill>
            <a:srgbClr val="C8CFCA"/>
          </a:solidFill>
          <a:ln/>
        </p:spPr>
      </p:sp>
      <p:sp>
        <p:nvSpPr>
          <p:cNvPr id="11" name="Shape 7"/>
          <p:cNvSpPr/>
          <p:nvPr/>
        </p:nvSpPr>
        <p:spPr>
          <a:xfrm>
            <a:off x="6280190" y="4595336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E2E9E4"/>
          </a:solidFill>
          <a:ln w="7620">
            <a:solidFill>
              <a:srgbClr val="C8CFCA"/>
            </a:solidFill>
            <a:prstDash val="solid"/>
          </a:ln>
        </p:spPr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5260" y="4637842"/>
            <a:ext cx="340162" cy="425291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7669411" y="456699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2026-2029</a:t>
            </a:r>
            <a:endParaRPr lang="en-US" sz="2200" dirty="0"/>
          </a:p>
        </p:txBody>
      </p:sp>
      <p:sp>
        <p:nvSpPr>
          <p:cNvPr id="14" name="Text 9"/>
          <p:cNvSpPr/>
          <p:nvPr/>
        </p:nvSpPr>
        <p:spPr>
          <a:xfrm>
            <a:off x="7669411" y="5057418"/>
            <a:ext cx="531518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Dupla convivência</a:t>
            </a:r>
            <a:endParaRPr lang="en-US" sz="1750" dirty="0"/>
          </a:p>
        </p:txBody>
      </p:sp>
      <p:sp>
        <p:nvSpPr>
          <p:cNvPr id="15" name="Shape 10"/>
          <p:cNvSpPr/>
          <p:nvPr/>
        </p:nvSpPr>
        <p:spPr>
          <a:xfrm>
            <a:off x="6760012" y="6369010"/>
            <a:ext cx="680442" cy="30480"/>
          </a:xfrm>
          <a:prstGeom prst="roundRect">
            <a:avLst>
              <a:gd name="adj" fmla="val 312558"/>
            </a:avLst>
          </a:prstGeom>
          <a:solidFill>
            <a:srgbClr val="C8CFCA"/>
          </a:solidFill>
          <a:ln/>
        </p:spPr>
      </p:sp>
      <p:sp>
        <p:nvSpPr>
          <p:cNvPr id="16" name="Shape 11"/>
          <p:cNvSpPr/>
          <p:nvPr/>
        </p:nvSpPr>
        <p:spPr>
          <a:xfrm>
            <a:off x="6280190" y="6129099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E2E9E4"/>
          </a:solidFill>
          <a:ln w="7620">
            <a:solidFill>
              <a:srgbClr val="C8CFCA"/>
            </a:solidFill>
            <a:prstDash val="solid"/>
          </a:ln>
        </p:spPr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5260" y="6171605"/>
            <a:ext cx="340162" cy="425291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7669411" y="610076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2033</a:t>
            </a:r>
            <a:endParaRPr lang="en-US" sz="2200" dirty="0"/>
          </a:p>
        </p:txBody>
      </p:sp>
      <p:sp>
        <p:nvSpPr>
          <p:cNvPr id="19" name="Text 13"/>
          <p:cNvSpPr/>
          <p:nvPr/>
        </p:nvSpPr>
        <p:spPr>
          <a:xfrm>
            <a:off x="7669411" y="6591181"/>
            <a:ext cx="531518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Sistema antigo extinto</a:t>
            </a:r>
            <a:endParaRPr lang="en-US" sz="1750" dirty="0"/>
          </a:p>
        </p:txBody>
      </p:sp>
      <p:pic>
        <p:nvPicPr>
          <p:cNvPr id="2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213080" y="228600"/>
            <a:ext cx="1188720" cy="226933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251585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Alíquotas iniciais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6280190" y="2413873"/>
            <a:ext cx="3182064" cy="7484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5850"/>
              </a:lnSpc>
              <a:buNone/>
            </a:pPr>
            <a:r>
              <a:rPr lang="en-US" sz="58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0,9%</a:t>
            </a:r>
            <a:endParaRPr lang="en-US" sz="5850" dirty="0"/>
          </a:p>
        </p:txBody>
      </p:sp>
      <p:sp>
        <p:nvSpPr>
          <p:cNvPr id="5" name="Text 2"/>
          <p:cNvSpPr/>
          <p:nvPr/>
        </p:nvSpPr>
        <p:spPr>
          <a:xfrm>
            <a:off x="6453545" y="344566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CBS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6280190" y="3936087"/>
            <a:ext cx="3182064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Contribuição federal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9802416" y="2413873"/>
            <a:ext cx="3182183" cy="7484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5850"/>
              </a:lnSpc>
              <a:buNone/>
            </a:pPr>
            <a:r>
              <a:rPr lang="en-US" sz="58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0,1%</a:t>
            </a:r>
            <a:endParaRPr lang="en-US" sz="5850" dirty="0"/>
          </a:p>
        </p:txBody>
      </p:sp>
      <p:sp>
        <p:nvSpPr>
          <p:cNvPr id="8" name="Text 5"/>
          <p:cNvSpPr/>
          <p:nvPr/>
        </p:nvSpPr>
        <p:spPr>
          <a:xfrm>
            <a:off x="9975890" y="344566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IBS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9802416" y="3936087"/>
            <a:ext cx="318218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Começa em 2026</a:t>
            </a:r>
            <a:endParaRPr lang="en-US" sz="1750" dirty="0"/>
          </a:p>
        </p:txBody>
      </p:sp>
      <p:sp>
        <p:nvSpPr>
          <p:cNvPr id="10" name="Text 7"/>
          <p:cNvSpPr/>
          <p:nvPr/>
        </p:nvSpPr>
        <p:spPr>
          <a:xfrm>
            <a:off x="8041243" y="5092779"/>
            <a:ext cx="3182183" cy="7484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5850"/>
              </a:lnSpc>
              <a:buNone/>
            </a:pPr>
            <a:r>
              <a:rPr lang="en-US" sz="58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1%</a:t>
            </a:r>
            <a:endParaRPr lang="en-US" sz="5850" dirty="0"/>
          </a:p>
        </p:txBody>
      </p:sp>
      <p:sp>
        <p:nvSpPr>
          <p:cNvPr id="11" name="Text 8"/>
          <p:cNvSpPr/>
          <p:nvPr/>
        </p:nvSpPr>
        <p:spPr>
          <a:xfrm>
            <a:off x="8214717" y="612457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Total inicial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8041243" y="6614993"/>
            <a:ext cx="318218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Teste do sistema</a:t>
            </a:r>
            <a:endParaRPr lang="en-US" sz="1750" dirty="0"/>
          </a:p>
        </p:txBody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13080" y="228600"/>
            <a:ext cx="1188720" cy="226933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6512" y="523637"/>
            <a:ext cx="4760833" cy="5950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650"/>
              </a:lnSpc>
              <a:buNone/>
            </a:pPr>
            <a:r>
              <a:rPr lang="en-US" sz="370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Transição gradual</a:t>
            </a:r>
            <a:endParaRPr lang="en-US" sz="37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6512" y="1499473"/>
            <a:ext cx="12318087" cy="6326743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5456873" y="7826216"/>
            <a:ext cx="190381" cy="190381"/>
          </a:xfrm>
          <a:prstGeom prst="roundRect">
            <a:avLst>
              <a:gd name="adj" fmla="val 9606"/>
            </a:avLst>
          </a:prstGeom>
          <a:solidFill>
            <a:srgbClr val="202C25"/>
          </a:solidFill>
          <a:ln/>
        </p:spPr>
      </p:sp>
      <p:sp>
        <p:nvSpPr>
          <p:cNvPr id="5" name="Text 2"/>
          <p:cNvSpPr/>
          <p:nvPr/>
        </p:nvSpPr>
        <p:spPr>
          <a:xfrm>
            <a:off x="5708213" y="7826216"/>
            <a:ext cx="1041083" cy="1903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50"/>
              </a:lnSpc>
              <a:buNone/>
            </a:pPr>
            <a:r>
              <a:rPr lang="en-US" sz="14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ICMS/ISS %</a:t>
            </a:r>
            <a:endParaRPr lang="en-US" sz="1450" dirty="0"/>
          </a:p>
        </p:txBody>
      </p:sp>
      <p:sp>
        <p:nvSpPr>
          <p:cNvPr id="6" name="Shape 3"/>
          <p:cNvSpPr/>
          <p:nvPr/>
        </p:nvSpPr>
        <p:spPr>
          <a:xfrm>
            <a:off x="6901696" y="7826216"/>
            <a:ext cx="190381" cy="190381"/>
          </a:xfrm>
          <a:prstGeom prst="roundRect">
            <a:avLst>
              <a:gd name="adj" fmla="val 9606"/>
            </a:avLst>
          </a:prstGeom>
          <a:solidFill>
            <a:srgbClr val="496453"/>
          </a:solidFill>
          <a:ln/>
        </p:spPr>
      </p:sp>
      <p:sp>
        <p:nvSpPr>
          <p:cNvPr id="7" name="Text 4"/>
          <p:cNvSpPr/>
          <p:nvPr/>
        </p:nvSpPr>
        <p:spPr>
          <a:xfrm>
            <a:off x="7153037" y="7826216"/>
            <a:ext cx="516850" cy="1903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50"/>
              </a:lnSpc>
              <a:buNone/>
            </a:pPr>
            <a:r>
              <a:rPr lang="en-US" sz="14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IBS %</a:t>
            </a:r>
            <a:endParaRPr lang="en-US" sz="1450" dirty="0"/>
          </a:p>
        </p:txBody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13080" y="228600"/>
            <a:ext cx="1188720" cy="226933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400175"/>
            <a:ext cx="7732633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Impactos para as empresas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1580436" y="311753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Sistemas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3607951"/>
            <a:ext cx="362188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Readequação tecnológica</a:t>
            </a:r>
            <a:endParaRPr lang="en-US" sz="175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5832" y="2562582"/>
            <a:ext cx="4266724" cy="4266724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0733" y="3261955"/>
            <a:ext cx="339328" cy="42422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362718" y="311753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Equipes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9362718" y="3607951"/>
            <a:ext cx="362188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Treinamento necessário</a:t>
            </a:r>
            <a:endParaRPr lang="en-US" sz="17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5832" y="2562582"/>
            <a:ext cx="4266724" cy="4266724"/>
          </a:xfrm>
          <a:prstGeom prst="rect">
            <a:avLst/>
          </a:prstGeom>
        </p:spPr>
      </p:pic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41231" y="3624977"/>
            <a:ext cx="339328" cy="42422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362718" y="542091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Estrutura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9362718" y="5911334"/>
            <a:ext cx="362188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Reestruturação tributária</a:t>
            </a:r>
            <a:endParaRPr lang="en-US" sz="1750" dirty="0"/>
          </a:p>
        </p:txBody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5832" y="2562582"/>
            <a:ext cx="4266724" cy="4266724"/>
          </a:xfrm>
          <a:prstGeom prst="rect">
            <a:avLst/>
          </a:prstGeom>
        </p:spPr>
      </p:pic>
      <p:pic>
        <p:nvPicPr>
          <p:cNvPr id="1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78209" y="5705475"/>
            <a:ext cx="339328" cy="424220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1580436" y="542091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Processos</a:t>
            </a:r>
            <a:endParaRPr lang="en-US" sz="2200" dirty="0"/>
          </a:p>
        </p:txBody>
      </p:sp>
      <p:sp>
        <p:nvSpPr>
          <p:cNvPr id="16" name="Text 8"/>
          <p:cNvSpPr/>
          <p:nvPr/>
        </p:nvSpPr>
        <p:spPr>
          <a:xfrm>
            <a:off x="793790" y="5911334"/>
            <a:ext cx="362188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Revisão de fluxos</a:t>
            </a:r>
            <a:endParaRPr lang="en-US" sz="1750" dirty="0"/>
          </a:p>
        </p:txBody>
      </p:sp>
      <p:pic>
        <p:nvPicPr>
          <p:cNvPr id="17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5832" y="2562582"/>
            <a:ext cx="4266724" cy="4266724"/>
          </a:xfrm>
          <a:prstGeom prst="rect">
            <a:avLst/>
          </a:prstGeom>
        </p:spPr>
      </p:pic>
      <p:pic>
        <p:nvPicPr>
          <p:cNvPr id="18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97711" y="5342453"/>
            <a:ext cx="339328" cy="424220"/>
          </a:xfrm>
          <a:prstGeom prst="rect">
            <a:avLst/>
          </a:prstGeom>
        </p:spPr>
      </p:pic>
      <p:pic>
        <p:nvPicPr>
          <p:cNvPr id="19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213080" y="228600"/>
            <a:ext cx="1188720" cy="226933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437924"/>
            <a:ext cx="8076962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Impactos para o consumidor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371367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Transparência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4294823"/>
            <a:ext cx="36941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Preços mais claros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793790" y="4861798"/>
            <a:ext cx="36941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Visualização do imposto pago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5048964" y="371367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Variação de preços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5048964" y="4294823"/>
            <a:ext cx="369415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Possível ajuste em alguns setores</a:t>
            </a:r>
            <a:endParaRPr lang="en-US" sz="1750" dirty="0"/>
          </a:p>
        </p:txBody>
      </p:sp>
      <p:sp>
        <p:nvSpPr>
          <p:cNvPr id="8" name="Text 6"/>
          <p:cNvSpPr/>
          <p:nvPr/>
        </p:nvSpPr>
        <p:spPr>
          <a:xfrm>
            <a:off x="5048964" y="5224701"/>
            <a:ext cx="36941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Estabilização gradual</a:t>
            </a:r>
            <a:endParaRPr lang="en-US" sz="1750" dirty="0"/>
          </a:p>
        </p:txBody>
      </p:sp>
      <p:sp>
        <p:nvSpPr>
          <p:cNvPr id="9" name="Text 7"/>
          <p:cNvSpPr/>
          <p:nvPr/>
        </p:nvSpPr>
        <p:spPr>
          <a:xfrm>
            <a:off x="9304139" y="371367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Isenções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9304139" y="4294823"/>
            <a:ext cx="369415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Manutenção para itens essenciais</a:t>
            </a:r>
            <a:endParaRPr lang="en-US" sz="1750" dirty="0"/>
          </a:p>
        </p:txBody>
      </p:sp>
      <p:sp>
        <p:nvSpPr>
          <p:cNvPr id="11" name="Text 9"/>
          <p:cNvSpPr/>
          <p:nvPr/>
        </p:nvSpPr>
        <p:spPr>
          <a:xfrm>
            <a:off x="9304139" y="5224701"/>
            <a:ext cx="36941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Proteção do poder de compra</a:t>
            </a:r>
            <a:endParaRPr lang="en-US" sz="1750" dirty="0"/>
          </a:p>
        </p:txBody>
      </p:sp>
      <p:pic>
        <p:nvPicPr>
          <p:cNvPr id="1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213080" y="228600"/>
            <a:ext cx="1188720" cy="226933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283523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3844171"/>
            <a:ext cx="10628948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Impactos no planejamento financeiro</a:t>
            </a:r>
            <a:endParaRPr lang="en-US" sz="445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790" y="4893112"/>
            <a:ext cx="4347567" cy="90725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020604" y="614052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Precificação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1020604" y="6630948"/>
            <a:ext cx="389393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Revisão de tabelas</a:t>
            </a:r>
            <a:endParaRPr lang="en-US" sz="175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1357" y="4893112"/>
            <a:ext cx="4347567" cy="907256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5368171" y="614052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Fluxo de caixa</a:t>
            </a:r>
            <a:endParaRPr lang="en-US" sz="2200" dirty="0"/>
          </a:p>
        </p:txBody>
      </p:sp>
      <p:sp>
        <p:nvSpPr>
          <p:cNvPr id="9" name="Text 4"/>
          <p:cNvSpPr/>
          <p:nvPr/>
        </p:nvSpPr>
        <p:spPr>
          <a:xfrm>
            <a:off x="5368171" y="6630948"/>
            <a:ext cx="389393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Ajustes na liquidez</a:t>
            </a:r>
            <a:endParaRPr lang="en-US" sz="175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88924" y="4893112"/>
            <a:ext cx="4347567" cy="907256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715738" y="614052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Contratos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9715738" y="6630948"/>
            <a:ext cx="389393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Revisão com fornecedores</a:t>
            </a:r>
            <a:endParaRPr lang="en-US" sz="1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283523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3734395"/>
            <a:ext cx="8001357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Riscos jurídicos na transição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4783336"/>
            <a:ext cx="4196358" cy="2546985"/>
          </a:xfrm>
          <a:prstGeom prst="roundRect">
            <a:avLst>
              <a:gd name="adj" fmla="val 3740"/>
            </a:avLst>
          </a:prstGeom>
          <a:solidFill>
            <a:srgbClr val="E2E9E4"/>
          </a:solidFill>
          <a:ln w="7620">
            <a:solidFill>
              <a:srgbClr val="C8CFCA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28224" y="5017770"/>
            <a:ext cx="2922389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Conceito tautológico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028224" y="5508188"/>
            <a:ext cx="372749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Definição circular de bens e serviços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1028224" y="6370082"/>
            <a:ext cx="372749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Possíveis interpretações divergentes</a:t>
            </a:r>
            <a:endParaRPr lang="en-US" sz="1750" dirty="0"/>
          </a:p>
        </p:txBody>
      </p:sp>
      <p:sp>
        <p:nvSpPr>
          <p:cNvPr id="8" name="Shape 5"/>
          <p:cNvSpPr/>
          <p:nvPr/>
        </p:nvSpPr>
        <p:spPr>
          <a:xfrm>
            <a:off x="5216962" y="4783336"/>
            <a:ext cx="4196358" cy="2546985"/>
          </a:xfrm>
          <a:prstGeom prst="roundRect">
            <a:avLst>
              <a:gd name="adj" fmla="val 3740"/>
            </a:avLst>
          </a:prstGeom>
          <a:solidFill>
            <a:srgbClr val="E2E9E4"/>
          </a:solidFill>
          <a:ln w="7620">
            <a:solidFill>
              <a:srgbClr val="C8CFCA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451396" y="5017770"/>
            <a:ext cx="3727490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Regulamentações pendentes</a:t>
            </a:r>
            <a:endParaRPr lang="en-US" sz="2200" dirty="0"/>
          </a:p>
        </p:txBody>
      </p:sp>
      <p:sp>
        <p:nvSpPr>
          <p:cNvPr id="10" name="Text 7"/>
          <p:cNvSpPr/>
          <p:nvPr/>
        </p:nvSpPr>
        <p:spPr>
          <a:xfrm>
            <a:off x="5451396" y="5862518"/>
            <a:ext cx="372749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Necessidade de normas complementares</a:t>
            </a:r>
            <a:endParaRPr lang="en-US" sz="1750" dirty="0"/>
          </a:p>
        </p:txBody>
      </p:sp>
      <p:sp>
        <p:nvSpPr>
          <p:cNvPr id="11" name="Text 8"/>
          <p:cNvSpPr/>
          <p:nvPr/>
        </p:nvSpPr>
        <p:spPr>
          <a:xfrm>
            <a:off x="5451396" y="6724412"/>
            <a:ext cx="372749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Lacunas temporárias</a:t>
            </a:r>
            <a:endParaRPr lang="en-US" sz="1750" dirty="0"/>
          </a:p>
        </p:txBody>
      </p:sp>
      <p:sp>
        <p:nvSpPr>
          <p:cNvPr id="12" name="Shape 9"/>
          <p:cNvSpPr/>
          <p:nvPr/>
        </p:nvSpPr>
        <p:spPr>
          <a:xfrm>
            <a:off x="9640133" y="4783336"/>
            <a:ext cx="4196358" cy="2546985"/>
          </a:xfrm>
          <a:prstGeom prst="roundRect">
            <a:avLst>
              <a:gd name="adj" fmla="val 3740"/>
            </a:avLst>
          </a:prstGeom>
          <a:solidFill>
            <a:srgbClr val="E2E9E4"/>
          </a:solidFill>
          <a:ln w="7620">
            <a:solidFill>
              <a:srgbClr val="C8CFCA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9874568" y="501777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Jurisprudência</a:t>
            </a:r>
            <a:endParaRPr lang="en-US" sz="2200" dirty="0"/>
          </a:p>
        </p:txBody>
      </p:sp>
      <p:sp>
        <p:nvSpPr>
          <p:cNvPr id="14" name="Text 11"/>
          <p:cNvSpPr/>
          <p:nvPr/>
        </p:nvSpPr>
        <p:spPr>
          <a:xfrm>
            <a:off x="9874568" y="5508188"/>
            <a:ext cx="372749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Formação de novos entendimentos</a:t>
            </a:r>
            <a:endParaRPr lang="en-US" sz="1750" dirty="0"/>
          </a:p>
        </p:txBody>
      </p:sp>
      <p:sp>
        <p:nvSpPr>
          <p:cNvPr id="15" name="Text 12"/>
          <p:cNvSpPr/>
          <p:nvPr/>
        </p:nvSpPr>
        <p:spPr>
          <a:xfrm>
            <a:off x="9874568" y="6370082"/>
            <a:ext cx="372749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Período de insegurança inicial</a:t>
            </a:r>
            <a:endParaRPr lang="en-US" sz="1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033105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Regimes específicos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6280190" y="2337197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E2E9E4"/>
          </a:solidFill>
          <a:ln w="7620">
            <a:solidFill>
              <a:srgbClr val="C8CFCA"/>
            </a:solidFill>
            <a:prstDash val="solid"/>
          </a:ln>
        </p:spPr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5260" y="2379702"/>
            <a:ext cx="340162" cy="425291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7017306" y="233719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Revisão periódica</a:t>
            </a:r>
            <a:endParaRPr lang="en-US" sz="2200" dirty="0"/>
          </a:p>
        </p:txBody>
      </p:sp>
      <p:sp>
        <p:nvSpPr>
          <p:cNvPr id="7" name="Text 3"/>
          <p:cNvSpPr/>
          <p:nvPr/>
        </p:nvSpPr>
        <p:spPr>
          <a:xfrm>
            <a:off x="7017306" y="2827615"/>
            <a:ext cx="596729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Avaliação a cada 5 anos</a:t>
            </a:r>
            <a:endParaRPr lang="en-US" sz="1750" dirty="0"/>
          </a:p>
        </p:txBody>
      </p:sp>
      <p:sp>
        <p:nvSpPr>
          <p:cNvPr id="8" name="Shape 4"/>
          <p:cNvSpPr/>
          <p:nvPr/>
        </p:nvSpPr>
        <p:spPr>
          <a:xfrm>
            <a:off x="6280190" y="3672483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E2E9E4"/>
          </a:solidFill>
          <a:ln w="7620">
            <a:solidFill>
              <a:srgbClr val="C8CFCA"/>
            </a:solidFill>
            <a:prstDash val="solid"/>
          </a:ln>
        </p:spPr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5260" y="3714988"/>
            <a:ext cx="340162" cy="425291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7017306" y="367248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Setores culturais</a:t>
            </a:r>
            <a:endParaRPr lang="en-US" sz="2200" dirty="0"/>
          </a:p>
        </p:txBody>
      </p:sp>
      <p:sp>
        <p:nvSpPr>
          <p:cNvPr id="11" name="Text 6"/>
          <p:cNvSpPr/>
          <p:nvPr/>
        </p:nvSpPr>
        <p:spPr>
          <a:xfrm>
            <a:off x="7017306" y="4162901"/>
            <a:ext cx="596729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Tratamento diferenciado</a:t>
            </a:r>
            <a:endParaRPr lang="en-US" sz="1750" dirty="0"/>
          </a:p>
        </p:txBody>
      </p:sp>
      <p:sp>
        <p:nvSpPr>
          <p:cNvPr id="12" name="Shape 7"/>
          <p:cNvSpPr/>
          <p:nvPr/>
        </p:nvSpPr>
        <p:spPr>
          <a:xfrm>
            <a:off x="6280190" y="5007769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E2E9E4"/>
          </a:solidFill>
          <a:ln w="7620">
            <a:solidFill>
              <a:srgbClr val="C8CFCA"/>
            </a:solidFill>
            <a:prstDash val="solid"/>
          </a:ln>
        </p:spPr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5260" y="5050274"/>
            <a:ext cx="340162" cy="425291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7017306" y="500776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Transporte público</a:t>
            </a:r>
            <a:endParaRPr lang="en-US" sz="2200" dirty="0"/>
          </a:p>
        </p:txBody>
      </p:sp>
      <p:sp>
        <p:nvSpPr>
          <p:cNvPr id="15" name="Text 9"/>
          <p:cNvSpPr/>
          <p:nvPr/>
        </p:nvSpPr>
        <p:spPr>
          <a:xfrm>
            <a:off x="7017306" y="5498187"/>
            <a:ext cx="596729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Regime especial</a:t>
            </a:r>
            <a:endParaRPr lang="en-US" sz="1750" dirty="0"/>
          </a:p>
        </p:txBody>
      </p:sp>
      <p:sp>
        <p:nvSpPr>
          <p:cNvPr id="16" name="Shape 10"/>
          <p:cNvSpPr/>
          <p:nvPr/>
        </p:nvSpPr>
        <p:spPr>
          <a:xfrm>
            <a:off x="6280190" y="6343055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E2E9E4"/>
          </a:solidFill>
          <a:ln w="7620">
            <a:solidFill>
              <a:srgbClr val="C8CFCA"/>
            </a:solidFill>
            <a:prstDash val="solid"/>
          </a:ln>
        </p:spPr>
      </p:sp>
      <p:pic>
        <p:nvPicPr>
          <p:cNvPr id="17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65260" y="6385560"/>
            <a:ext cx="340162" cy="425291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7017306" y="634305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Saneamento</a:t>
            </a:r>
            <a:endParaRPr lang="en-US" sz="2200" dirty="0"/>
          </a:p>
        </p:txBody>
      </p:sp>
      <p:sp>
        <p:nvSpPr>
          <p:cNvPr id="19" name="Text 12"/>
          <p:cNvSpPr/>
          <p:nvPr/>
        </p:nvSpPr>
        <p:spPr>
          <a:xfrm>
            <a:off x="7017306" y="6833473"/>
            <a:ext cx="596729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Condições específicas</a:t>
            </a:r>
            <a:endParaRPr lang="en-US" sz="1750" dirty="0"/>
          </a:p>
        </p:txBody>
      </p:sp>
      <p:pic>
        <p:nvPicPr>
          <p:cNvPr id="20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213080" y="228600"/>
            <a:ext cx="1188720" cy="226933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6512" y="523637"/>
            <a:ext cx="5607368" cy="5950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650"/>
              </a:lnSpc>
              <a:buNone/>
            </a:pPr>
            <a:r>
              <a:rPr lang="en-US" sz="370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Alíquotas diferenciadas</a:t>
            </a:r>
            <a:endParaRPr lang="en-US" sz="37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6512" y="1499473"/>
            <a:ext cx="12318087" cy="6898124"/>
          </a:xfrm>
          <a:prstGeom prst="rect">
            <a:avLst/>
          </a:prstGeom>
        </p:spPr>
      </p:pic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13080" y="228600"/>
            <a:ext cx="1188720" cy="226933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727240"/>
            <a:ext cx="8555117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Como fica o Simples Nacional?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3002994"/>
            <a:ext cx="3297912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Opção de recolhimento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3584138"/>
            <a:ext cx="581870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Pode separar CBS e IBS do Simples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793790" y="4151114"/>
            <a:ext cx="581870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Flexibilidade para empresas</a:t>
            </a:r>
            <a:endParaRPr lang="en-US" sz="1750" dirty="0"/>
          </a:p>
        </p:txBody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73516" y="3031331"/>
            <a:ext cx="2286000" cy="22860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173516" y="5572482"/>
            <a:ext cx="581870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Empresas do Simples podem gerar crédito integral ao adquirente</a:t>
            </a:r>
            <a:endParaRPr lang="en-US" sz="1750" dirty="0"/>
          </a:p>
        </p:txBody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13080" y="228600"/>
            <a:ext cx="1188720" cy="226933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2436376"/>
            <a:ext cx="5963007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Benefícios esperados</a:t>
            </a:r>
            <a:endParaRPr lang="en-US" sz="445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0190" y="3485317"/>
            <a:ext cx="501968" cy="501968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280190" y="4214098"/>
            <a:ext cx="2007989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Simplificação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6280190" y="4704517"/>
            <a:ext cx="2007989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Menos obrigações acessórias</a:t>
            </a:r>
            <a:endParaRPr lang="en-US" sz="175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28340" y="3485317"/>
            <a:ext cx="501968" cy="501968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8628340" y="4214098"/>
            <a:ext cx="2007989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Menos litígios</a:t>
            </a:r>
            <a:endParaRPr lang="en-US" sz="2200" dirty="0"/>
          </a:p>
        </p:txBody>
      </p:sp>
      <p:sp>
        <p:nvSpPr>
          <p:cNvPr id="9" name="Text 4"/>
          <p:cNvSpPr/>
          <p:nvPr/>
        </p:nvSpPr>
        <p:spPr>
          <a:xfrm>
            <a:off x="8628340" y="4704517"/>
            <a:ext cx="200798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Redução de disputas fiscais</a:t>
            </a:r>
            <a:endParaRPr lang="en-US" sz="175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76491" y="3485317"/>
            <a:ext cx="501968" cy="501968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0976491" y="4214098"/>
            <a:ext cx="2007989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Empreendedorismo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10976491" y="5058847"/>
            <a:ext cx="200798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Ambiente mais favorável</a:t>
            </a:r>
            <a:endParaRPr lang="en-US" sz="1750" dirty="0"/>
          </a:p>
        </p:txBody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213080" y="228600"/>
            <a:ext cx="1188720" cy="226933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942737"/>
            <a:ext cx="6704409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Aumento da competitividade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6280190" y="2700457"/>
            <a:ext cx="3238857" cy="2538413"/>
          </a:xfrm>
          <a:prstGeom prst="roundRect">
            <a:avLst>
              <a:gd name="adj" fmla="val 3753"/>
            </a:avLst>
          </a:prstGeom>
          <a:solidFill>
            <a:srgbClr val="E2E9E4"/>
          </a:solidFill>
          <a:ln w="7620">
            <a:solidFill>
              <a:srgbClr val="C8CFCA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514624" y="2934891"/>
            <a:ext cx="2769989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Fim da guerra fiscal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6514624" y="3779639"/>
            <a:ext cx="276998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Competição saudável entre empresas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6514624" y="4641533"/>
            <a:ext cx="276998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Não mais entre estados</a:t>
            </a:r>
            <a:endParaRPr lang="en-US" sz="1750" dirty="0"/>
          </a:p>
        </p:txBody>
      </p:sp>
      <p:sp>
        <p:nvSpPr>
          <p:cNvPr id="8" name="Shape 5"/>
          <p:cNvSpPr/>
          <p:nvPr/>
        </p:nvSpPr>
        <p:spPr>
          <a:xfrm>
            <a:off x="9745861" y="2700457"/>
            <a:ext cx="3238857" cy="2538413"/>
          </a:xfrm>
          <a:prstGeom prst="roundRect">
            <a:avLst>
              <a:gd name="adj" fmla="val 3753"/>
            </a:avLst>
          </a:prstGeom>
          <a:solidFill>
            <a:srgbClr val="E2E9E4"/>
          </a:solidFill>
          <a:ln w="7620">
            <a:solidFill>
              <a:srgbClr val="C8CFCA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9980295" y="2934891"/>
            <a:ext cx="2769989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Custos burocráticos</a:t>
            </a:r>
            <a:endParaRPr lang="en-US" sz="2200" dirty="0"/>
          </a:p>
        </p:txBody>
      </p:sp>
      <p:sp>
        <p:nvSpPr>
          <p:cNvPr id="10" name="Text 7"/>
          <p:cNvSpPr/>
          <p:nvPr/>
        </p:nvSpPr>
        <p:spPr>
          <a:xfrm>
            <a:off x="9980295" y="3779639"/>
            <a:ext cx="276998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Redução significativa</a:t>
            </a:r>
            <a:endParaRPr lang="en-US" sz="1750" dirty="0"/>
          </a:p>
        </p:txBody>
      </p:sp>
      <p:sp>
        <p:nvSpPr>
          <p:cNvPr id="11" name="Text 8"/>
          <p:cNvSpPr/>
          <p:nvPr/>
        </p:nvSpPr>
        <p:spPr>
          <a:xfrm>
            <a:off x="9980295" y="4278630"/>
            <a:ext cx="276998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Menos departamentos fiscais</a:t>
            </a:r>
            <a:endParaRPr lang="en-US" sz="1750" dirty="0"/>
          </a:p>
        </p:txBody>
      </p:sp>
      <p:sp>
        <p:nvSpPr>
          <p:cNvPr id="12" name="Shape 9"/>
          <p:cNvSpPr/>
          <p:nvPr/>
        </p:nvSpPr>
        <p:spPr>
          <a:xfrm>
            <a:off x="6280190" y="5465683"/>
            <a:ext cx="6704409" cy="1821180"/>
          </a:xfrm>
          <a:prstGeom prst="roundRect">
            <a:avLst>
              <a:gd name="adj" fmla="val 5231"/>
            </a:avLst>
          </a:prstGeom>
          <a:solidFill>
            <a:srgbClr val="E2E9E4"/>
          </a:solidFill>
          <a:ln w="7620">
            <a:solidFill>
              <a:srgbClr val="C8CFCA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6514624" y="570011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Isonomia</a:t>
            </a:r>
            <a:endParaRPr lang="en-US" sz="2200" dirty="0"/>
          </a:p>
        </p:txBody>
      </p:sp>
      <p:sp>
        <p:nvSpPr>
          <p:cNvPr id="14" name="Text 11"/>
          <p:cNvSpPr/>
          <p:nvPr/>
        </p:nvSpPr>
        <p:spPr>
          <a:xfrm>
            <a:off x="6514624" y="6190536"/>
            <a:ext cx="623554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Mesmas regras para todos</a:t>
            </a:r>
            <a:endParaRPr lang="en-US" sz="1750" dirty="0"/>
          </a:p>
        </p:txBody>
      </p:sp>
      <p:sp>
        <p:nvSpPr>
          <p:cNvPr id="15" name="Text 12"/>
          <p:cNvSpPr/>
          <p:nvPr/>
        </p:nvSpPr>
        <p:spPr>
          <a:xfrm>
            <a:off x="6514624" y="6689527"/>
            <a:ext cx="623554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Competição por eficiência</a:t>
            </a:r>
            <a:endParaRPr lang="en-US" sz="1750" dirty="0"/>
          </a:p>
        </p:txBody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13080" y="228600"/>
            <a:ext cx="1188720" cy="226933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251585"/>
            <a:ext cx="6951821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Estímulo ao crescimento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93790" y="2413873"/>
            <a:ext cx="3608070" cy="7484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5850"/>
              </a:lnSpc>
              <a:buNone/>
            </a:pPr>
            <a:r>
              <a:rPr lang="en-US" sz="58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+2,39%</a:t>
            </a:r>
            <a:endParaRPr lang="en-US" sz="5850" dirty="0"/>
          </a:p>
        </p:txBody>
      </p:sp>
      <p:sp>
        <p:nvSpPr>
          <p:cNvPr id="5" name="Text 2"/>
          <p:cNvSpPr/>
          <p:nvPr/>
        </p:nvSpPr>
        <p:spPr>
          <a:xfrm>
            <a:off x="1180148" y="344566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PIB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793790" y="3936087"/>
            <a:ext cx="360807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Projeção IPEA até 2032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4742021" y="2413873"/>
            <a:ext cx="3608189" cy="7484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5850"/>
              </a:lnSpc>
              <a:buNone/>
            </a:pPr>
            <a:r>
              <a:rPr lang="en-US" sz="58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+12%</a:t>
            </a:r>
            <a:endParaRPr lang="en-US" sz="5850" dirty="0"/>
          </a:p>
        </p:txBody>
      </p:sp>
      <p:sp>
        <p:nvSpPr>
          <p:cNvPr id="8" name="Text 5"/>
          <p:cNvSpPr/>
          <p:nvPr/>
        </p:nvSpPr>
        <p:spPr>
          <a:xfrm>
            <a:off x="5128498" y="344566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Investimentos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4742021" y="3936087"/>
            <a:ext cx="360818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Estimativa de aumento</a:t>
            </a:r>
            <a:endParaRPr lang="en-US" sz="1750" dirty="0"/>
          </a:p>
        </p:txBody>
      </p:sp>
      <p:sp>
        <p:nvSpPr>
          <p:cNvPr id="10" name="Text 7"/>
          <p:cNvSpPr/>
          <p:nvPr/>
        </p:nvSpPr>
        <p:spPr>
          <a:xfrm>
            <a:off x="2767846" y="5092779"/>
            <a:ext cx="3608189" cy="7484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5850"/>
              </a:lnSpc>
              <a:buNone/>
            </a:pPr>
            <a:r>
              <a:rPr lang="en-US" sz="58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+8%</a:t>
            </a:r>
            <a:endParaRPr lang="en-US" sz="5850" dirty="0"/>
          </a:p>
        </p:txBody>
      </p:sp>
      <p:sp>
        <p:nvSpPr>
          <p:cNvPr id="11" name="Text 8"/>
          <p:cNvSpPr/>
          <p:nvPr/>
        </p:nvSpPr>
        <p:spPr>
          <a:xfrm>
            <a:off x="3154323" y="612457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Produtividade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2767846" y="6614993"/>
            <a:ext cx="360818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Ganho esperado</a:t>
            </a:r>
            <a:endParaRPr lang="en-US" sz="1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619375"/>
            <a:ext cx="9891117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Transparência e segurança jurídica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3895130"/>
            <a:ext cx="3189446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Padronização nacional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4476274"/>
            <a:ext cx="581870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Mesmas regras em todo país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793790" y="5043249"/>
            <a:ext cx="581870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Fim das divergências regionais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7173516" y="3895130"/>
            <a:ext cx="3486269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Conflitos interpretativos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7173516" y="4476274"/>
            <a:ext cx="581870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Redução significativa</a:t>
            </a:r>
            <a:endParaRPr lang="en-US" sz="1750" dirty="0"/>
          </a:p>
        </p:txBody>
      </p:sp>
      <p:sp>
        <p:nvSpPr>
          <p:cNvPr id="8" name="Text 6"/>
          <p:cNvSpPr/>
          <p:nvPr/>
        </p:nvSpPr>
        <p:spPr>
          <a:xfrm>
            <a:off x="7173516" y="5043249"/>
            <a:ext cx="581870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Menos brechas para disputas</a:t>
            </a:r>
            <a:endParaRPr lang="en-US" sz="1750" dirty="0"/>
          </a:p>
        </p:txBody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213080" y="228600"/>
            <a:ext cx="1188720" cy="226933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516499"/>
            <a:ext cx="784860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Desafios na implementação</a:t>
            </a:r>
            <a:endParaRPr lang="en-US" sz="44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35712" y="2678906"/>
            <a:ext cx="2011442" cy="1306949"/>
          </a:xfrm>
          <a:prstGeom prst="rect">
            <a:avLst/>
          </a:prstGeom>
        </p:spPr>
      </p:pic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1889" y="3294936"/>
            <a:ext cx="318968" cy="398621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5073968" y="2905720"/>
            <a:ext cx="320861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Adaptação tecnológica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5073968" y="3396139"/>
            <a:ext cx="320861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Sistemas e processos</a:t>
            </a:r>
            <a:endParaRPr lang="en-US" sz="1750" dirty="0"/>
          </a:p>
        </p:txBody>
      </p:sp>
      <p:sp>
        <p:nvSpPr>
          <p:cNvPr id="7" name="Shape 3"/>
          <p:cNvSpPr/>
          <p:nvPr/>
        </p:nvSpPr>
        <p:spPr>
          <a:xfrm>
            <a:off x="4903827" y="3998952"/>
            <a:ext cx="8024098" cy="15240"/>
          </a:xfrm>
          <a:prstGeom prst="roundRect">
            <a:avLst>
              <a:gd name="adj" fmla="val 625116"/>
            </a:avLst>
          </a:prstGeom>
          <a:solidFill>
            <a:srgbClr val="C8CFCA"/>
          </a:solidFill>
          <a:ln/>
        </p:spPr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9991" y="4042529"/>
            <a:ext cx="4022884" cy="1306949"/>
          </a:xfrm>
          <a:prstGeom prst="rect">
            <a:avLst/>
          </a:prstGeom>
        </p:spPr>
      </p:pic>
      <p:pic>
        <p:nvPicPr>
          <p:cNvPr id="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1889" y="4496633"/>
            <a:ext cx="318968" cy="398621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6079688" y="4269343"/>
            <a:ext cx="2748439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Capacitação</a:t>
            </a:r>
            <a:endParaRPr lang="en-US" sz="2200" dirty="0"/>
          </a:p>
        </p:txBody>
      </p:sp>
      <p:sp>
        <p:nvSpPr>
          <p:cNvPr id="11" name="Text 5"/>
          <p:cNvSpPr/>
          <p:nvPr/>
        </p:nvSpPr>
        <p:spPr>
          <a:xfrm>
            <a:off x="6079688" y="4759762"/>
            <a:ext cx="274843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Treinamento de equipes</a:t>
            </a:r>
            <a:endParaRPr lang="en-US" sz="1750" dirty="0"/>
          </a:p>
        </p:txBody>
      </p:sp>
      <p:sp>
        <p:nvSpPr>
          <p:cNvPr id="12" name="Shape 6"/>
          <p:cNvSpPr/>
          <p:nvPr/>
        </p:nvSpPr>
        <p:spPr>
          <a:xfrm>
            <a:off x="5909548" y="5362575"/>
            <a:ext cx="7018377" cy="15240"/>
          </a:xfrm>
          <a:prstGeom prst="roundRect">
            <a:avLst>
              <a:gd name="adj" fmla="val 625116"/>
            </a:avLst>
          </a:prstGeom>
          <a:solidFill>
            <a:srgbClr val="C8CFCA"/>
          </a:solidFill>
          <a:ln/>
        </p:spPr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4151" y="5406152"/>
            <a:ext cx="6034445" cy="1306949"/>
          </a:xfrm>
          <a:prstGeom prst="rect">
            <a:avLst/>
          </a:prstGeom>
        </p:spPr>
      </p:pic>
      <p:pic>
        <p:nvPicPr>
          <p:cNvPr id="1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81770" y="5860256"/>
            <a:ext cx="318968" cy="398621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7085409" y="5632966"/>
            <a:ext cx="3439358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Planejamento tributário</a:t>
            </a:r>
            <a:endParaRPr lang="en-US" sz="2200" dirty="0"/>
          </a:p>
        </p:txBody>
      </p:sp>
      <p:sp>
        <p:nvSpPr>
          <p:cNvPr id="16" name="Text 8"/>
          <p:cNvSpPr/>
          <p:nvPr/>
        </p:nvSpPr>
        <p:spPr>
          <a:xfrm>
            <a:off x="7085409" y="6123384"/>
            <a:ext cx="343935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Estratégias para transição</a:t>
            </a:r>
            <a:endParaRPr lang="en-US" sz="1750" dirty="0"/>
          </a:p>
        </p:txBody>
      </p:sp>
      <p:pic>
        <p:nvPicPr>
          <p:cNvPr id="17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213080" y="228600"/>
            <a:ext cx="1188720" cy="226933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970127"/>
            <a:ext cx="6588681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O que já muda em 2025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3019068"/>
            <a:ext cx="170021" cy="853321"/>
          </a:xfrm>
          <a:prstGeom prst="roundRect">
            <a:avLst>
              <a:gd name="adj" fmla="val 56033"/>
            </a:avLst>
          </a:prstGeom>
          <a:solidFill>
            <a:srgbClr val="E2E9E4"/>
          </a:solidFill>
          <a:ln w="7620">
            <a:solidFill>
              <a:srgbClr val="C8CFCA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303973" y="3019068"/>
            <a:ext cx="3625929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Legislação complementar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303973" y="3509486"/>
            <a:ext cx="704623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Entra em vigor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1133951" y="4099203"/>
            <a:ext cx="170021" cy="853321"/>
          </a:xfrm>
          <a:prstGeom prst="roundRect">
            <a:avLst>
              <a:gd name="adj" fmla="val 56033"/>
            </a:avLst>
          </a:prstGeom>
          <a:solidFill>
            <a:srgbClr val="E2E9E4"/>
          </a:solidFill>
          <a:ln w="7620">
            <a:solidFill>
              <a:srgbClr val="C8CFCA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644134" y="409920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Testes de sistemas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644134" y="4589621"/>
            <a:ext cx="670607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Preparação tecnológica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1474232" y="5179338"/>
            <a:ext cx="170021" cy="853321"/>
          </a:xfrm>
          <a:prstGeom prst="roundRect">
            <a:avLst>
              <a:gd name="adj" fmla="val 56033"/>
            </a:avLst>
          </a:prstGeom>
          <a:solidFill>
            <a:srgbClr val="E2E9E4"/>
          </a:solidFill>
          <a:ln w="7620">
            <a:solidFill>
              <a:srgbClr val="C8CFCA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1984415" y="5179338"/>
            <a:ext cx="2912626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Adaptações internas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1984415" y="5669756"/>
            <a:ext cx="636579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Primeiros ajustes organizacionais</a:t>
            </a:r>
            <a:endParaRPr lang="en-US" sz="1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400175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O que fazer agora?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1580436" y="311753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Diagnóstico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3607951"/>
            <a:ext cx="362188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Avaliação tributária atual</a:t>
            </a:r>
            <a:endParaRPr lang="en-US" sz="175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5832" y="2562582"/>
            <a:ext cx="4266724" cy="4266724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0733" y="3261955"/>
            <a:ext cx="339328" cy="42422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362718" y="311753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Planejamento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9362718" y="3607951"/>
            <a:ext cx="362188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Estratégia financeira</a:t>
            </a:r>
            <a:endParaRPr lang="en-US" sz="17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5832" y="2562582"/>
            <a:ext cx="4266724" cy="4266724"/>
          </a:xfrm>
          <a:prstGeom prst="rect">
            <a:avLst/>
          </a:prstGeom>
        </p:spPr>
      </p:pic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41231" y="3624977"/>
            <a:ext cx="339328" cy="42422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362718" y="542091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Engajamento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9362718" y="5911334"/>
            <a:ext cx="362188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Contadores e consultores</a:t>
            </a:r>
            <a:endParaRPr lang="en-US" sz="1750" dirty="0"/>
          </a:p>
        </p:txBody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5832" y="2562582"/>
            <a:ext cx="4266724" cy="4266724"/>
          </a:xfrm>
          <a:prstGeom prst="rect">
            <a:avLst/>
          </a:prstGeom>
        </p:spPr>
      </p:pic>
      <p:pic>
        <p:nvPicPr>
          <p:cNvPr id="1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78209" y="5705475"/>
            <a:ext cx="339328" cy="424220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1580436" y="542091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Capacitação</a:t>
            </a:r>
            <a:endParaRPr lang="en-US" sz="2200" dirty="0"/>
          </a:p>
        </p:txBody>
      </p:sp>
      <p:sp>
        <p:nvSpPr>
          <p:cNvPr id="16" name="Text 8"/>
          <p:cNvSpPr/>
          <p:nvPr/>
        </p:nvSpPr>
        <p:spPr>
          <a:xfrm>
            <a:off x="793790" y="5911334"/>
            <a:ext cx="362188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Conhecimento da reforma</a:t>
            </a:r>
            <a:endParaRPr lang="en-US" sz="1750" dirty="0"/>
          </a:p>
        </p:txBody>
      </p:sp>
      <p:pic>
        <p:nvPicPr>
          <p:cNvPr id="17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5832" y="2562582"/>
            <a:ext cx="4266724" cy="4266724"/>
          </a:xfrm>
          <a:prstGeom prst="rect">
            <a:avLst/>
          </a:prstGeom>
        </p:spPr>
      </p:pic>
      <p:pic>
        <p:nvPicPr>
          <p:cNvPr id="18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97711" y="5342453"/>
            <a:ext cx="339328" cy="424220"/>
          </a:xfrm>
          <a:prstGeom prst="rect">
            <a:avLst/>
          </a:prstGeom>
        </p:spPr>
      </p:pic>
      <p:pic>
        <p:nvPicPr>
          <p:cNvPr id="19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213080" y="228600"/>
            <a:ext cx="1188720" cy="226933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2186940"/>
            <a:ext cx="6634877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Dicas para empresários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6280190" y="3491032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E2E9E4"/>
          </a:solidFill>
          <a:ln w="7620">
            <a:solidFill>
              <a:srgbClr val="C8CFCA"/>
            </a:solidFill>
            <a:prstDash val="solid"/>
          </a:ln>
        </p:spPr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5260" y="3533537"/>
            <a:ext cx="340162" cy="425291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7017306" y="3491032"/>
            <a:ext cx="2501741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Atualize seu ERP</a:t>
            </a:r>
            <a:endParaRPr lang="en-US" sz="2200" dirty="0"/>
          </a:p>
        </p:txBody>
      </p:sp>
      <p:sp>
        <p:nvSpPr>
          <p:cNvPr id="7" name="Text 3"/>
          <p:cNvSpPr/>
          <p:nvPr/>
        </p:nvSpPr>
        <p:spPr>
          <a:xfrm>
            <a:off x="7017306" y="3981450"/>
            <a:ext cx="250174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Sistemas compatíveis com novo modelo</a:t>
            </a:r>
            <a:endParaRPr lang="en-US" sz="1750" dirty="0"/>
          </a:p>
        </p:txBody>
      </p:sp>
      <p:sp>
        <p:nvSpPr>
          <p:cNvPr id="8" name="Shape 4"/>
          <p:cNvSpPr/>
          <p:nvPr/>
        </p:nvSpPr>
        <p:spPr>
          <a:xfrm>
            <a:off x="9745861" y="3491032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E2E9E4"/>
          </a:solidFill>
          <a:ln w="7620">
            <a:solidFill>
              <a:srgbClr val="C8CFCA"/>
            </a:solidFill>
            <a:prstDash val="solid"/>
          </a:ln>
        </p:spPr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30931" y="3533537"/>
            <a:ext cx="340162" cy="425291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0482977" y="3491032"/>
            <a:ext cx="2501741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Capacite o time</a:t>
            </a:r>
            <a:endParaRPr lang="en-US" sz="2200" dirty="0"/>
          </a:p>
        </p:txBody>
      </p:sp>
      <p:sp>
        <p:nvSpPr>
          <p:cNvPr id="11" name="Text 6"/>
          <p:cNvSpPr/>
          <p:nvPr/>
        </p:nvSpPr>
        <p:spPr>
          <a:xfrm>
            <a:off x="10482977" y="3981450"/>
            <a:ext cx="250174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Treinamento em novas regras</a:t>
            </a:r>
            <a:endParaRPr lang="en-US" sz="1750" dirty="0"/>
          </a:p>
        </p:txBody>
      </p:sp>
      <p:sp>
        <p:nvSpPr>
          <p:cNvPr id="12" name="Shape 7"/>
          <p:cNvSpPr/>
          <p:nvPr/>
        </p:nvSpPr>
        <p:spPr>
          <a:xfrm>
            <a:off x="6280190" y="5189220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E2E9E4"/>
          </a:solidFill>
          <a:ln w="7620">
            <a:solidFill>
              <a:srgbClr val="C8CFCA"/>
            </a:solidFill>
            <a:prstDash val="solid"/>
          </a:ln>
        </p:spPr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5260" y="5231725"/>
            <a:ext cx="340162" cy="425291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7017306" y="518922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Simule impactos</a:t>
            </a:r>
            <a:endParaRPr lang="en-US" sz="2200" dirty="0"/>
          </a:p>
        </p:txBody>
      </p:sp>
      <p:sp>
        <p:nvSpPr>
          <p:cNvPr id="15" name="Text 9"/>
          <p:cNvSpPr/>
          <p:nvPr/>
        </p:nvSpPr>
        <p:spPr>
          <a:xfrm>
            <a:off x="7017306" y="5679638"/>
            <a:ext cx="596729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Cálculos fiscais preliminares</a:t>
            </a:r>
            <a:endParaRPr lang="en-US" sz="1750" dirty="0"/>
          </a:p>
        </p:txBody>
      </p:sp>
      <p:pic>
        <p:nvPicPr>
          <p:cNvPr id="1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213080" y="228600"/>
            <a:ext cx="1188720" cy="226933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904762"/>
            <a:ext cx="6704409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Como se manter atualizado?</a:t>
            </a:r>
            <a:endParaRPr lang="en-US" sz="445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0190" y="3662482"/>
            <a:ext cx="501968" cy="501968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280190" y="4391263"/>
            <a:ext cx="2007989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Boletins oficiais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6280190" y="5236012"/>
            <a:ext cx="2007989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Acompanhe publicações governamentais</a:t>
            </a:r>
            <a:endParaRPr lang="en-US" sz="175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28340" y="3662482"/>
            <a:ext cx="501968" cy="501968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8628340" y="4391263"/>
            <a:ext cx="2007989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Eventos e cursos</a:t>
            </a:r>
            <a:endParaRPr lang="en-US" sz="2200" dirty="0"/>
          </a:p>
        </p:txBody>
      </p:sp>
      <p:sp>
        <p:nvSpPr>
          <p:cNvPr id="9" name="Text 4"/>
          <p:cNvSpPr/>
          <p:nvPr/>
        </p:nvSpPr>
        <p:spPr>
          <a:xfrm>
            <a:off x="8628340" y="5236012"/>
            <a:ext cx="200798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Participe de capacitações</a:t>
            </a:r>
            <a:endParaRPr lang="en-US" sz="175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76491" y="3662482"/>
            <a:ext cx="501968" cy="501968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0976491" y="4391263"/>
            <a:ext cx="2007989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Redes de apoio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10976491" y="5236012"/>
            <a:ext cx="200798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Sindicatos e associações</a:t>
            </a:r>
            <a:endParaRPr lang="en-US" sz="1750" dirty="0"/>
          </a:p>
        </p:txBody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213080" y="228600"/>
            <a:ext cx="1188720" cy="226933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942737"/>
            <a:ext cx="6704409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Oportunidades da reforma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6280190" y="2700457"/>
            <a:ext cx="3238857" cy="2538413"/>
          </a:xfrm>
          <a:prstGeom prst="roundRect">
            <a:avLst>
              <a:gd name="adj" fmla="val 3753"/>
            </a:avLst>
          </a:prstGeom>
          <a:solidFill>
            <a:srgbClr val="E2E9E4"/>
          </a:solidFill>
          <a:ln w="7620">
            <a:solidFill>
              <a:srgbClr val="C8CFCA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514624" y="2934891"/>
            <a:ext cx="2769989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Reestruturação societária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6514624" y="3779639"/>
            <a:ext cx="276998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Revisão de modelos de negócio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6514624" y="4641533"/>
            <a:ext cx="276998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Otimização da estrutura</a:t>
            </a:r>
            <a:endParaRPr lang="en-US" sz="1750" dirty="0"/>
          </a:p>
        </p:txBody>
      </p:sp>
      <p:sp>
        <p:nvSpPr>
          <p:cNvPr id="8" name="Shape 5"/>
          <p:cNvSpPr/>
          <p:nvPr/>
        </p:nvSpPr>
        <p:spPr>
          <a:xfrm>
            <a:off x="9745861" y="2700457"/>
            <a:ext cx="3238857" cy="2538413"/>
          </a:xfrm>
          <a:prstGeom prst="roundRect">
            <a:avLst>
              <a:gd name="adj" fmla="val 3753"/>
            </a:avLst>
          </a:prstGeom>
          <a:solidFill>
            <a:srgbClr val="E2E9E4"/>
          </a:solidFill>
          <a:ln w="7620">
            <a:solidFill>
              <a:srgbClr val="C8CFCA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9980295" y="2934891"/>
            <a:ext cx="2769989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Margem de lucro</a:t>
            </a:r>
            <a:endParaRPr lang="en-US" sz="2200" dirty="0"/>
          </a:p>
        </p:txBody>
      </p:sp>
      <p:sp>
        <p:nvSpPr>
          <p:cNvPr id="10" name="Text 7"/>
          <p:cNvSpPr/>
          <p:nvPr/>
        </p:nvSpPr>
        <p:spPr>
          <a:xfrm>
            <a:off x="9980295" y="3425309"/>
            <a:ext cx="276998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Potencial melhoria</a:t>
            </a:r>
            <a:endParaRPr lang="en-US" sz="1750" dirty="0"/>
          </a:p>
        </p:txBody>
      </p:sp>
      <p:sp>
        <p:nvSpPr>
          <p:cNvPr id="11" name="Text 8"/>
          <p:cNvSpPr/>
          <p:nvPr/>
        </p:nvSpPr>
        <p:spPr>
          <a:xfrm>
            <a:off x="9980295" y="3924300"/>
            <a:ext cx="276998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Redução de custos tributários</a:t>
            </a:r>
            <a:endParaRPr lang="en-US" sz="1750" dirty="0"/>
          </a:p>
        </p:txBody>
      </p:sp>
      <p:sp>
        <p:nvSpPr>
          <p:cNvPr id="12" name="Shape 9"/>
          <p:cNvSpPr/>
          <p:nvPr/>
        </p:nvSpPr>
        <p:spPr>
          <a:xfrm>
            <a:off x="6280190" y="5465683"/>
            <a:ext cx="6704409" cy="1821180"/>
          </a:xfrm>
          <a:prstGeom prst="roundRect">
            <a:avLst>
              <a:gd name="adj" fmla="val 5231"/>
            </a:avLst>
          </a:prstGeom>
          <a:solidFill>
            <a:srgbClr val="E2E9E4"/>
          </a:solidFill>
          <a:ln w="7620">
            <a:solidFill>
              <a:srgbClr val="C8CFCA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6514624" y="570011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Precificação</a:t>
            </a:r>
            <a:endParaRPr lang="en-US" sz="2200" dirty="0"/>
          </a:p>
        </p:txBody>
      </p:sp>
      <p:sp>
        <p:nvSpPr>
          <p:cNvPr id="14" name="Text 11"/>
          <p:cNvSpPr/>
          <p:nvPr/>
        </p:nvSpPr>
        <p:spPr>
          <a:xfrm>
            <a:off x="6514624" y="6190536"/>
            <a:ext cx="623554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Novas estratégias</a:t>
            </a:r>
            <a:endParaRPr lang="en-US" sz="1750" dirty="0"/>
          </a:p>
        </p:txBody>
      </p:sp>
      <p:sp>
        <p:nvSpPr>
          <p:cNvPr id="15" name="Text 12"/>
          <p:cNvSpPr/>
          <p:nvPr/>
        </p:nvSpPr>
        <p:spPr>
          <a:xfrm>
            <a:off x="6514624" y="6689527"/>
            <a:ext cx="623554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Competitividade aumentada</a:t>
            </a:r>
            <a:endParaRPr lang="en-US" sz="1750" dirty="0"/>
          </a:p>
        </p:txBody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13080" y="228600"/>
            <a:ext cx="1188720" cy="226933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619375"/>
            <a:ext cx="7039094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O papel da contabilidade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3895130"/>
            <a:ext cx="2835831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Parceria estratégica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4476274"/>
            <a:ext cx="36941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Além do operacional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793790" y="5043249"/>
            <a:ext cx="36941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Consultoria de negócios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5048964" y="389513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Planejamento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5048964" y="4476274"/>
            <a:ext cx="36941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Apoio na transição</a:t>
            </a:r>
            <a:endParaRPr lang="en-US" sz="1750" dirty="0"/>
          </a:p>
        </p:txBody>
      </p:sp>
      <p:sp>
        <p:nvSpPr>
          <p:cNvPr id="8" name="Text 6"/>
          <p:cNvSpPr/>
          <p:nvPr/>
        </p:nvSpPr>
        <p:spPr>
          <a:xfrm>
            <a:off x="5048964" y="5043249"/>
            <a:ext cx="36941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Simulações de cenários</a:t>
            </a:r>
            <a:endParaRPr lang="en-US" sz="1750" dirty="0"/>
          </a:p>
        </p:txBody>
      </p:sp>
      <p:sp>
        <p:nvSpPr>
          <p:cNvPr id="9" name="Text 7"/>
          <p:cNvSpPr/>
          <p:nvPr/>
        </p:nvSpPr>
        <p:spPr>
          <a:xfrm>
            <a:off x="9304139" y="389513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Conformidade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9304139" y="4476274"/>
            <a:ext cx="36941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Garantia de adequação</a:t>
            </a:r>
            <a:endParaRPr lang="en-US" sz="1750" dirty="0"/>
          </a:p>
        </p:txBody>
      </p:sp>
      <p:sp>
        <p:nvSpPr>
          <p:cNvPr id="11" name="Text 9"/>
          <p:cNvSpPr/>
          <p:nvPr/>
        </p:nvSpPr>
        <p:spPr>
          <a:xfrm>
            <a:off x="9304139" y="5043249"/>
            <a:ext cx="36941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Redução de riscos</a:t>
            </a:r>
            <a:endParaRPr lang="en-US" sz="1750" dirty="0"/>
          </a:p>
        </p:txBody>
      </p:sp>
      <p:pic>
        <p:nvPicPr>
          <p:cNvPr id="1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213080" y="228600"/>
            <a:ext cx="1188720" cy="226933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2532817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09136" y="3090029"/>
            <a:ext cx="5065633" cy="6331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950"/>
              </a:lnSpc>
              <a:buNone/>
            </a:pPr>
            <a:r>
              <a:rPr lang="en-US" sz="39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O papel do gestor</a:t>
            </a:r>
            <a:endParaRPr lang="en-US" sz="395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136" y="4027051"/>
            <a:ext cx="1013103" cy="1215747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2026087" y="4229576"/>
            <a:ext cx="2532817" cy="3164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Conduzir adaptação</a:t>
            </a:r>
            <a:endParaRPr lang="en-US" sz="1950" dirty="0"/>
          </a:p>
        </p:txBody>
      </p:sp>
      <p:sp>
        <p:nvSpPr>
          <p:cNvPr id="6" name="Text 2"/>
          <p:cNvSpPr/>
          <p:nvPr/>
        </p:nvSpPr>
        <p:spPr>
          <a:xfrm>
            <a:off x="2026087" y="4667607"/>
            <a:ext cx="11895177" cy="3242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5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Liderar processo de mudança</a:t>
            </a:r>
            <a:endParaRPr lang="en-US" sz="155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136" y="5242798"/>
            <a:ext cx="1013103" cy="1215747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2026087" y="5445323"/>
            <a:ext cx="2762369" cy="3164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Garantir alinhamento</a:t>
            </a:r>
            <a:endParaRPr lang="en-US" sz="1950" dirty="0"/>
          </a:p>
        </p:txBody>
      </p:sp>
      <p:sp>
        <p:nvSpPr>
          <p:cNvPr id="9" name="Text 4"/>
          <p:cNvSpPr/>
          <p:nvPr/>
        </p:nvSpPr>
        <p:spPr>
          <a:xfrm>
            <a:off x="2026087" y="5883354"/>
            <a:ext cx="11895177" cy="3242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5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Comunicação clara com equipes</a:t>
            </a:r>
            <a:endParaRPr lang="en-US" sz="155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136" y="6458545"/>
            <a:ext cx="1013103" cy="1215747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2026087" y="6661071"/>
            <a:ext cx="3633668" cy="3164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Decisões baseadas em dados</a:t>
            </a:r>
            <a:endParaRPr lang="en-US" sz="1950" dirty="0"/>
          </a:p>
        </p:txBody>
      </p:sp>
      <p:sp>
        <p:nvSpPr>
          <p:cNvPr id="12" name="Text 6"/>
          <p:cNvSpPr/>
          <p:nvPr/>
        </p:nvSpPr>
        <p:spPr>
          <a:xfrm>
            <a:off x="2026087" y="7099102"/>
            <a:ext cx="11895177" cy="3242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5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Análise de impactos</a:t>
            </a:r>
            <a:endParaRPr lang="en-US" sz="15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598057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Evite erros comuns</a:t>
            </a:r>
            <a:endParaRPr lang="en-US" sz="44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3790" y="2760464"/>
            <a:ext cx="3836789" cy="2371249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93790" y="541520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Ignorar prazos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793790" y="5905619"/>
            <a:ext cx="383678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Deixar adaptações para última hora</a:t>
            </a:r>
            <a:endParaRPr lang="en-US" sz="175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0740" y="2760464"/>
            <a:ext cx="3836789" cy="2371249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4970740" y="5415201"/>
            <a:ext cx="285047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Subestimar impacto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4970740" y="5905619"/>
            <a:ext cx="383678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Não calcular efeitos fiscais</a:t>
            </a:r>
            <a:endParaRPr lang="en-US" sz="17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7691" y="2760464"/>
            <a:ext cx="3836908" cy="2371368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147691" y="541532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Não treinar equipe</a:t>
            </a:r>
            <a:endParaRPr lang="en-US" sz="2200" dirty="0"/>
          </a:p>
        </p:txBody>
      </p:sp>
      <p:sp>
        <p:nvSpPr>
          <p:cNvPr id="11" name="Text 6"/>
          <p:cNvSpPr/>
          <p:nvPr/>
        </p:nvSpPr>
        <p:spPr>
          <a:xfrm>
            <a:off x="9147691" y="5905738"/>
            <a:ext cx="383690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Falta de capacitação interna</a:t>
            </a:r>
            <a:endParaRPr lang="en-US" sz="1750" dirty="0"/>
          </a:p>
        </p:txBody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13080" y="228600"/>
            <a:ext cx="1188720" cy="226933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335887"/>
            <a:ext cx="5834539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Cases internacionais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361164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Canadá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4192786"/>
            <a:ext cx="581870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GST/HST - sistema dual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793790" y="4759762"/>
            <a:ext cx="581870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Semelhante ao modelo brasileiro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793790" y="5326737"/>
            <a:ext cx="581870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Transição gradual bem-sucedida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7173516" y="361164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União Europeia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7173516" y="4192786"/>
            <a:ext cx="581870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IVA unificado</a:t>
            </a:r>
            <a:endParaRPr lang="en-US" sz="1750" dirty="0"/>
          </a:p>
        </p:txBody>
      </p:sp>
      <p:sp>
        <p:nvSpPr>
          <p:cNvPr id="9" name="Text 7"/>
          <p:cNvSpPr/>
          <p:nvPr/>
        </p:nvSpPr>
        <p:spPr>
          <a:xfrm>
            <a:off x="7173516" y="4759762"/>
            <a:ext cx="581870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Harmonização entre países</a:t>
            </a:r>
            <a:endParaRPr lang="en-US" sz="1750" dirty="0"/>
          </a:p>
        </p:txBody>
      </p:sp>
      <p:sp>
        <p:nvSpPr>
          <p:cNvPr id="10" name="Text 8"/>
          <p:cNvSpPr/>
          <p:nvPr/>
        </p:nvSpPr>
        <p:spPr>
          <a:xfrm>
            <a:off x="7173516" y="5326737"/>
            <a:ext cx="581870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Referência de simplificação</a:t>
            </a:r>
            <a:endParaRPr lang="en-US" sz="1750" dirty="0"/>
          </a:p>
        </p:txBody>
      </p:sp>
      <p:pic>
        <p:nvPicPr>
          <p:cNvPr id="11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213080" y="228600"/>
            <a:ext cx="1188720" cy="226933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459825"/>
            <a:ext cx="5802749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Considerações finais</a:t>
            </a:r>
            <a:endParaRPr lang="en-US" sz="4450" dirty="0"/>
          </a:p>
        </p:txBody>
      </p:sp>
      <p:sp>
        <p:nvSpPr>
          <p:cNvPr id="3" name="Shape 1"/>
          <p:cNvSpPr/>
          <p:nvPr/>
        </p:nvSpPr>
        <p:spPr>
          <a:xfrm>
            <a:off x="793790" y="2622233"/>
            <a:ext cx="2031682" cy="1306949"/>
          </a:xfrm>
          <a:prstGeom prst="roundRect">
            <a:avLst>
              <a:gd name="adj" fmla="val 7289"/>
            </a:avLst>
          </a:prstGeom>
          <a:solidFill>
            <a:srgbClr val="E2E9E4"/>
          </a:solidFill>
          <a:ln w="7620">
            <a:solidFill>
              <a:srgbClr val="C8CFCA"/>
            </a:solidFill>
            <a:prstDash val="solid"/>
          </a:ln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50087" y="3076337"/>
            <a:ext cx="318968" cy="39862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3052286" y="284904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Reforma é jornada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3052286" y="3339465"/>
            <a:ext cx="3512344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Processo gradual de adaptação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2938820" y="3913942"/>
            <a:ext cx="9932432" cy="15240"/>
          </a:xfrm>
          <a:prstGeom prst="roundRect">
            <a:avLst>
              <a:gd name="adj" fmla="val 625116"/>
            </a:avLst>
          </a:prstGeom>
          <a:solidFill>
            <a:srgbClr val="C8CFCA"/>
          </a:solidFill>
          <a:ln/>
        </p:spPr>
      </p:sp>
      <p:sp>
        <p:nvSpPr>
          <p:cNvPr id="8" name="Shape 5"/>
          <p:cNvSpPr/>
          <p:nvPr/>
        </p:nvSpPr>
        <p:spPr>
          <a:xfrm>
            <a:off x="793790" y="4042529"/>
            <a:ext cx="4063484" cy="1306949"/>
          </a:xfrm>
          <a:prstGeom prst="roundRect">
            <a:avLst>
              <a:gd name="adj" fmla="val 7289"/>
            </a:avLst>
          </a:prstGeom>
          <a:solidFill>
            <a:srgbClr val="E2E9E4"/>
          </a:solidFill>
          <a:ln w="7620">
            <a:solidFill>
              <a:srgbClr val="C8CFCA"/>
            </a:solidFill>
            <a:prstDash val="solid"/>
          </a:ln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6048" y="4496633"/>
            <a:ext cx="318968" cy="398621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5084088" y="4269343"/>
            <a:ext cx="3922752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Antecipação traz vantagens</a:t>
            </a:r>
            <a:endParaRPr lang="en-US" sz="2200" dirty="0"/>
          </a:p>
        </p:txBody>
      </p:sp>
      <p:sp>
        <p:nvSpPr>
          <p:cNvPr id="11" name="Text 7"/>
          <p:cNvSpPr/>
          <p:nvPr/>
        </p:nvSpPr>
        <p:spPr>
          <a:xfrm>
            <a:off x="5084088" y="4759762"/>
            <a:ext cx="39227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Preparação é diferencial</a:t>
            </a:r>
            <a:endParaRPr lang="en-US" sz="1750" dirty="0"/>
          </a:p>
        </p:txBody>
      </p:sp>
      <p:sp>
        <p:nvSpPr>
          <p:cNvPr id="12" name="Shape 8"/>
          <p:cNvSpPr/>
          <p:nvPr/>
        </p:nvSpPr>
        <p:spPr>
          <a:xfrm>
            <a:off x="4970621" y="5334238"/>
            <a:ext cx="7900630" cy="15240"/>
          </a:xfrm>
          <a:prstGeom prst="roundRect">
            <a:avLst>
              <a:gd name="adj" fmla="val 625116"/>
            </a:avLst>
          </a:prstGeom>
          <a:solidFill>
            <a:srgbClr val="C8CFCA"/>
          </a:solidFill>
          <a:ln/>
        </p:spPr>
      </p:sp>
      <p:sp>
        <p:nvSpPr>
          <p:cNvPr id="13" name="Shape 9"/>
          <p:cNvSpPr/>
          <p:nvPr/>
        </p:nvSpPr>
        <p:spPr>
          <a:xfrm>
            <a:off x="793790" y="5462826"/>
            <a:ext cx="6095405" cy="1306949"/>
          </a:xfrm>
          <a:prstGeom prst="roundRect">
            <a:avLst>
              <a:gd name="adj" fmla="val 7289"/>
            </a:avLst>
          </a:prstGeom>
          <a:solidFill>
            <a:srgbClr val="E2E9E4"/>
          </a:solidFill>
          <a:ln w="7620">
            <a:solidFill>
              <a:srgbClr val="C8CFCA"/>
            </a:solidFill>
            <a:prstDash val="solid"/>
          </a:ln>
        </p:spPr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2008" y="5916930"/>
            <a:ext cx="318968" cy="398621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7116008" y="568964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Modernização fiscal</a:t>
            </a:r>
            <a:endParaRPr lang="en-US" sz="2200" dirty="0"/>
          </a:p>
        </p:txBody>
      </p:sp>
      <p:sp>
        <p:nvSpPr>
          <p:cNvPr id="16" name="Text 11"/>
          <p:cNvSpPr/>
          <p:nvPr/>
        </p:nvSpPr>
        <p:spPr>
          <a:xfrm>
            <a:off x="7116008" y="6180058"/>
            <a:ext cx="390239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Serviço do crescimento econômico</a:t>
            </a:r>
            <a:endParaRPr lang="en-US" sz="1750" dirty="0"/>
          </a:p>
        </p:txBody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13080" y="228600"/>
            <a:ext cx="1188720" cy="226933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836896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Fale com seu consultor tributário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3849767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E2E9E4"/>
          </a:solidFill>
          <a:ln w="7620">
            <a:solidFill>
              <a:srgbClr val="C8CFCA"/>
            </a:solidFill>
            <a:prstDash val="solid"/>
          </a:ln>
        </p:spPr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8860" y="3892272"/>
            <a:ext cx="340162" cy="425291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530906" y="3849767"/>
            <a:ext cx="2927747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Adapte-se com inteligência</a:t>
            </a:r>
            <a:endParaRPr lang="en-US" sz="2200" dirty="0"/>
          </a:p>
        </p:txBody>
      </p:sp>
      <p:sp>
        <p:nvSpPr>
          <p:cNvPr id="7" name="Text 3"/>
          <p:cNvSpPr/>
          <p:nvPr/>
        </p:nvSpPr>
        <p:spPr>
          <a:xfrm>
            <a:off x="1530906" y="4694515"/>
            <a:ext cx="2927747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Planejamento estratégico</a:t>
            </a:r>
            <a:endParaRPr lang="en-US" sz="1750" dirty="0"/>
          </a:p>
        </p:txBody>
      </p:sp>
      <p:sp>
        <p:nvSpPr>
          <p:cNvPr id="8" name="Shape 4"/>
          <p:cNvSpPr/>
          <p:nvPr/>
        </p:nvSpPr>
        <p:spPr>
          <a:xfrm>
            <a:off x="4685467" y="3849767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E2E9E4"/>
          </a:solidFill>
          <a:ln w="7620">
            <a:solidFill>
              <a:srgbClr val="C8CFCA"/>
            </a:solidFill>
            <a:prstDash val="solid"/>
          </a:ln>
        </p:spPr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0537" y="3892272"/>
            <a:ext cx="340162" cy="425291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5422583" y="3849767"/>
            <a:ext cx="2927747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Estratégia personalizada</a:t>
            </a:r>
            <a:endParaRPr lang="en-US" sz="2200" dirty="0"/>
          </a:p>
        </p:txBody>
      </p:sp>
      <p:sp>
        <p:nvSpPr>
          <p:cNvPr id="11" name="Text 6"/>
          <p:cNvSpPr/>
          <p:nvPr/>
        </p:nvSpPr>
        <p:spPr>
          <a:xfrm>
            <a:off x="5422583" y="4694515"/>
            <a:ext cx="2927747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Cada negócio é único</a:t>
            </a:r>
            <a:endParaRPr lang="en-US" sz="1750" dirty="0"/>
          </a:p>
        </p:txBody>
      </p:sp>
      <p:sp>
        <p:nvSpPr>
          <p:cNvPr id="12" name="Shape 7"/>
          <p:cNvSpPr/>
          <p:nvPr/>
        </p:nvSpPr>
        <p:spPr>
          <a:xfrm>
            <a:off x="793790" y="5539383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E2E9E4"/>
          </a:solidFill>
          <a:ln w="7620">
            <a:solidFill>
              <a:srgbClr val="C8CFCA"/>
            </a:solidFill>
            <a:prstDash val="solid"/>
          </a:ln>
        </p:spPr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8860" y="5581888"/>
            <a:ext cx="340162" cy="425291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1530906" y="5539383"/>
            <a:ext cx="3266242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A mudança já começou</a:t>
            </a:r>
            <a:endParaRPr lang="en-US" sz="2200" dirty="0"/>
          </a:p>
        </p:txBody>
      </p:sp>
      <p:sp>
        <p:nvSpPr>
          <p:cNvPr id="15" name="Text 9"/>
          <p:cNvSpPr/>
          <p:nvPr/>
        </p:nvSpPr>
        <p:spPr>
          <a:xfrm>
            <a:off x="1530906" y="6029801"/>
            <a:ext cx="681930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Não espere para agir</a:t>
            </a:r>
            <a:endParaRPr lang="en-US" sz="1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052399"/>
            <a:ext cx="6724055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Exemplo prático: Varejo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332815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Antes da reforma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3909298"/>
            <a:ext cx="581870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Produto: R$100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793790" y="4476274"/>
            <a:ext cx="581870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ICMS: 18% = R$18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793790" y="5043249"/>
            <a:ext cx="581870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PIS/COFINS: 9,25% = R$9,25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793790" y="5610225"/>
            <a:ext cx="581870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Total impostos: R$27,25</a:t>
            </a:r>
            <a:endParaRPr lang="en-US" sz="1750" dirty="0"/>
          </a:p>
        </p:txBody>
      </p:sp>
      <p:sp>
        <p:nvSpPr>
          <p:cNvPr id="8" name="Text 6"/>
          <p:cNvSpPr/>
          <p:nvPr/>
        </p:nvSpPr>
        <p:spPr>
          <a:xfrm>
            <a:off x="7173516" y="332815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Após reforma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7173516" y="3909298"/>
            <a:ext cx="581870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Produto: R$100</a:t>
            </a:r>
            <a:endParaRPr lang="en-US" sz="1750" dirty="0"/>
          </a:p>
        </p:txBody>
      </p:sp>
      <p:sp>
        <p:nvSpPr>
          <p:cNvPr id="10" name="Text 8"/>
          <p:cNvSpPr/>
          <p:nvPr/>
        </p:nvSpPr>
        <p:spPr>
          <a:xfrm>
            <a:off x="7173516" y="4476274"/>
            <a:ext cx="581870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IBS: 17% = R$17</a:t>
            </a:r>
            <a:endParaRPr lang="en-US" sz="1750" dirty="0"/>
          </a:p>
        </p:txBody>
      </p:sp>
      <p:sp>
        <p:nvSpPr>
          <p:cNvPr id="11" name="Text 9"/>
          <p:cNvSpPr/>
          <p:nvPr/>
        </p:nvSpPr>
        <p:spPr>
          <a:xfrm>
            <a:off x="7173516" y="5043249"/>
            <a:ext cx="581870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CBS: 8% = R$8</a:t>
            </a:r>
            <a:endParaRPr lang="en-US" sz="1750" dirty="0"/>
          </a:p>
        </p:txBody>
      </p:sp>
      <p:sp>
        <p:nvSpPr>
          <p:cNvPr id="12" name="Text 10"/>
          <p:cNvSpPr/>
          <p:nvPr/>
        </p:nvSpPr>
        <p:spPr>
          <a:xfrm>
            <a:off x="7173516" y="5610225"/>
            <a:ext cx="581870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Total impostos: R$25</a:t>
            </a:r>
            <a:endParaRPr lang="en-US" sz="1750" dirty="0"/>
          </a:p>
        </p:txBody>
      </p:sp>
      <p:pic>
        <p:nvPicPr>
          <p:cNvPr id="1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213080" y="228600"/>
            <a:ext cx="1188720" cy="226933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6512" y="523637"/>
            <a:ext cx="6062663" cy="5950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650"/>
              </a:lnSpc>
              <a:buNone/>
            </a:pPr>
            <a:r>
              <a:rPr lang="en-US" sz="370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Exemplo prático: Serviços</a:t>
            </a:r>
            <a:endParaRPr lang="en-US" sz="37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6512" y="1499473"/>
            <a:ext cx="12318087" cy="6898124"/>
          </a:xfrm>
          <a:prstGeom prst="rect">
            <a:avLst/>
          </a:prstGeom>
        </p:spPr>
      </p:pic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13080" y="228600"/>
            <a:ext cx="1188720" cy="226933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615678"/>
            <a:ext cx="6704409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Exemplo prático: Indústria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6280190" y="3373398"/>
            <a:ext cx="170021" cy="853321"/>
          </a:xfrm>
          <a:prstGeom prst="roundRect">
            <a:avLst>
              <a:gd name="adj" fmla="val 56033"/>
            </a:avLst>
          </a:prstGeom>
          <a:solidFill>
            <a:srgbClr val="E2E9E4"/>
          </a:solidFill>
          <a:ln w="7620">
            <a:solidFill>
              <a:srgbClr val="C8CFCA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790373" y="337339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Compra de insumos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6790373" y="3863816"/>
            <a:ext cx="6194227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Crédito integral e imediato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6620351" y="4453533"/>
            <a:ext cx="170021" cy="853321"/>
          </a:xfrm>
          <a:prstGeom prst="roundRect">
            <a:avLst>
              <a:gd name="adj" fmla="val 56033"/>
            </a:avLst>
          </a:prstGeom>
          <a:solidFill>
            <a:srgbClr val="E2E9E4"/>
          </a:solidFill>
          <a:ln w="7620">
            <a:solidFill>
              <a:srgbClr val="C8CFCA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130534" y="445353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Produção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7130534" y="4943951"/>
            <a:ext cx="585406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Sem tributação em cascata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6960632" y="5533668"/>
            <a:ext cx="170021" cy="853321"/>
          </a:xfrm>
          <a:prstGeom prst="roundRect">
            <a:avLst>
              <a:gd name="adj" fmla="val 56033"/>
            </a:avLst>
          </a:prstGeom>
          <a:solidFill>
            <a:srgbClr val="E2E9E4"/>
          </a:solidFill>
          <a:ln w="7620">
            <a:solidFill>
              <a:srgbClr val="C8CFCA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470815" y="553366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Venda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7470815" y="6024086"/>
            <a:ext cx="5513784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Imposto único no destino</a:t>
            </a:r>
            <a:endParaRPr lang="en-US" sz="1750" dirty="0"/>
          </a:p>
        </p:txBody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13080" y="228600"/>
            <a:ext cx="1188720" cy="226933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400175"/>
            <a:ext cx="8371523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Exemplo prático: E-commerce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1536263" y="2936081"/>
            <a:ext cx="2879408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Venda interestadual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3426500"/>
            <a:ext cx="362188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Imposto para estado do consumidor</a:t>
            </a:r>
            <a:endParaRPr lang="en-US" sz="175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5832" y="2562582"/>
            <a:ext cx="4266724" cy="4266724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0733" y="3261955"/>
            <a:ext cx="339328" cy="42422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362718" y="311753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Documentação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9362718" y="3607951"/>
            <a:ext cx="362188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Simplificação fiscal</a:t>
            </a:r>
            <a:endParaRPr lang="en-US" sz="17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5832" y="2562582"/>
            <a:ext cx="4266724" cy="4266724"/>
          </a:xfrm>
          <a:prstGeom prst="rect">
            <a:avLst/>
          </a:prstGeom>
        </p:spPr>
      </p:pic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41231" y="3624977"/>
            <a:ext cx="339328" cy="42422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362718" y="523946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Preço final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9362718" y="5729883"/>
            <a:ext cx="362188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Maior transparência ao consumidor</a:t>
            </a:r>
            <a:endParaRPr lang="en-US" sz="1750" dirty="0"/>
          </a:p>
        </p:txBody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5832" y="2562582"/>
            <a:ext cx="4266724" cy="4266724"/>
          </a:xfrm>
          <a:prstGeom prst="rect">
            <a:avLst/>
          </a:prstGeom>
        </p:spPr>
      </p:pic>
      <p:pic>
        <p:nvPicPr>
          <p:cNvPr id="1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78209" y="5705475"/>
            <a:ext cx="339328" cy="424220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1580436" y="542091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Logística</a:t>
            </a:r>
            <a:endParaRPr lang="en-US" sz="2200" dirty="0"/>
          </a:p>
        </p:txBody>
      </p:sp>
      <p:sp>
        <p:nvSpPr>
          <p:cNvPr id="16" name="Text 8"/>
          <p:cNvSpPr/>
          <p:nvPr/>
        </p:nvSpPr>
        <p:spPr>
          <a:xfrm>
            <a:off x="793790" y="5911334"/>
            <a:ext cx="362188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Sem diferencial de alíquota</a:t>
            </a:r>
            <a:endParaRPr lang="en-US" sz="1750" dirty="0"/>
          </a:p>
        </p:txBody>
      </p:sp>
      <p:pic>
        <p:nvPicPr>
          <p:cNvPr id="17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5832" y="2562582"/>
            <a:ext cx="4266724" cy="4266724"/>
          </a:xfrm>
          <a:prstGeom prst="rect">
            <a:avLst/>
          </a:prstGeom>
        </p:spPr>
      </p:pic>
      <p:pic>
        <p:nvPicPr>
          <p:cNvPr id="18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97711" y="5342453"/>
            <a:ext cx="339328" cy="424220"/>
          </a:xfrm>
          <a:prstGeom prst="rect">
            <a:avLst/>
          </a:prstGeom>
        </p:spPr>
      </p:pic>
      <p:pic>
        <p:nvPicPr>
          <p:cNvPr id="19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213080" y="228600"/>
            <a:ext cx="1188720" cy="226933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297067"/>
            <a:ext cx="6145768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Perguntas frequentes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2346008"/>
            <a:ext cx="3664863" cy="2538413"/>
          </a:xfrm>
          <a:prstGeom prst="roundRect">
            <a:avLst>
              <a:gd name="adj" fmla="val 3753"/>
            </a:avLst>
          </a:prstGeom>
          <a:solidFill>
            <a:srgbClr val="E2E9E4"/>
          </a:solidFill>
          <a:ln w="7620">
            <a:solidFill>
              <a:srgbClr val="C8CFCA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28224" y="2580442"/>
            <a:ext cx="3195995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Quando começa a valer?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028224" y="3425190"/>
            <a:ext cx="319599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Início gradual em 2025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1028224" y="3924181"/>
            <a:ext cx="319599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Implementação completa até 2033</a:t>
            </a:r>
            <a:endParaRPr lang="en-US" sz="1750" dirty="0"/>
          </a:p>
        </p:txBody>
      </p:sp>
      <p:sp>
        <p:nvSpPr>
          <p:cNvPr id="8" name="Shape 5"/>
          <p:cNvSpPr/>
          <p:nvPr/>
        </p:nvSpPr>
        <p:spPr>
          <a:xfrm>
            <a:off x="4685467" y="2346008"/>
            <a:ext cx="3664863" cy="2538413"/>
          </a:xfrm>
          <a:prstGeom prst="roundRect">
            <a:avLst>
              <a:gd name="adj" fmla="val 3753"/>
            </a:avLst>
          </a:prstGeom>
          <a:solidFill>
            <a:srgbClr val="E2E9E4"/>
          </a:solidFill>
          <a:ln w="7620">
            <a:solidFill>
              <a:srgbClr val="C8CFCA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919901" y="2580442"/>
            <a:ext cx="3138368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Preços vão aumentar?</a:t>
            </a:r>
            <a:endParaRPr lang="en-US" sz="2200" dirty="0"/>
          </a:p>
        </p:txBody>
      </p:sp>
      <p:sp>
        <p:nvSpPr>
          <p:cNvPr id="10" name="Text 7"/>
          <p:cNvSpPr/>
          <p:nvPr/>
        </p:nvSpPr>
        <p:spPr>
          <a:xfrm>
            <a:off x="4919901" y="3070860"/>
            <a:ext cx="319599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Depende do setor</a:t>
            </a:r>
            <a:endParaRPr lang="en-US" sz="1750" dirty="0"/>
          </a:p>
        </p:txBody>
      </p:sp>
      <p:sp>
        <p:nvSpPr>
          <p:cNvPr id="11" name="Text 8"/>
          <p:cNvSpPr/>
          <p:nvPr/>
        </p:nvSpPr>
        <p:spPr>
          <a:xfrm>
            <a:off x="4919901" y="3569851"/>
            <a:ext cx="319599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Serviços podem ter aumento</a:t>
            </a:r>
            <a:endParaRPr lang="en-US" sz="1750" dirty="0"/>
          </a:p>
        </p:txBody>
      </p:sp>
      <p:sp>
        <p:nvSpPr>
          <p:cNvPr id="12" name="Shape 9"/>
          <p:cNvSpPr/>
          <p:nvPr/>
        </p:nvSpPr>
        <p:spPr>
          <a:xfrm>
            <a:off x="793790" y="5111234"/>
            <a:ext cx="7556421" cy="1821180"/>
          </a:xfrm>
          <a:prstGeom prst="roundRect">
            <a:avLst>
              <a:gd name="adj" fmla="val 5231"/>
            </a:avLst>
          </a:prstGeom>
          <a:solidFill>
            <a:srgbClr val="E2E9E4"/>
          </a:solidFill>
          <a:ln w="7620">
            <a:solidFill>
              <a:srgbClr val="C8CFCA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1028224" y="534566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MEI será afetado?</a:t>
            </a:r>
            <a:endParaRPr lang="en-US" sz="2200" dirty="0"/>
          </a:p>
        </p:txBody>
      </p:sp>
      <p:sp>
        <p:nvSpPr>
          <p:cNvPr id="14" name="Text 11"/>
          <p:cNvSpPr/>
          <p:nvPr/>
        </p:nvSpPr>
        <p:spPr>
          <a:xfrm>
            <a:off x="1028224" y="5836087"/>
            <a:ext cx="708755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Mantém regime simplificado</a:t>
            </a:r>
            <a:endParaRPr lang="en-US" sz="1750" dirty="0"/>
          </a:p>
        </p:txBody>
      </p:sp>
      <p:sp>
        <p:nvSpPr>
          <p:cNvPr id="15" name="Text 12"/>
          <p:cNvSpPr/>
          <p:nvPr/>
        </p:nvSpPr>
        <p:spPr>
          <a:xfrm>
            <a:off x="1028224" y="6335078"/>
            <a:ext cx="708755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Opção de gerar crédito</a:t>
            </a:r>
            <a:endParaRPr lang="en-US" sz="1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45</Slides>
  <Notes>45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2025-04-14T13:12:07Z</dcterms:created>
  <dcterms:modified xsi:type="dcterms:W3CDTF">2025-04-14T13:12:07Z</dcterms:modified>
</cp:coreProperties>
</file>